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285" r:id="rId3"/>
    <p:sldId id="317" r:id="rId4"/>
    <p:sldId id="300" r:id="rId5"/>
    <p:sldId id="262" r:id="rId6"/>
    <p:sldId id="266" r:id="rId7"/>
    <p:sldId id="301" r:id="rId8"/>
    <p:sldId id="265" r:id="rId9"/>
    <p:sldId id="269" r:id="rId10"/>
    <p:sldId id="302" r:id="rId11"/>
    <p:sldId id="271" r:id="rId12"/>
    <p:sldId id="296" r:id="rId13"/>
    <p:sldId id="274" r:id="rId14"/>
    <p:sldId id="273" r:id="rId15"/>
    <p:sldId id="307" r:id="rId16"/>
    <p:sldId id="309" r:id="rId17"/>
    <p:sldId id="278" r:id="rId18"/>
    <p:sldId id="304" r:id="rId19"/>
    <p:sldId id="281" r:id="rId20"/>
    <p:sldId id="306" r:id="rId21"/>
    <p:sldId id="310" r:id="rId22"/>
    <p:sldId id="311" r:id="rId23"/>
    <p:sldId id="314" r:id="rId24"/>
    <p:sldId id="315" r:id="rId25"/>
    <p:sldId id="316" r:id="rId26"/>
    <p:sldId id="287" r:id="rId27"/>
    <p:sldId id="289" r:id="rId28"/>
    <p:sldId id="291" r:id="rId29"/>
    <p:sldId id="318" r:id="rId30"/>
    <p:sldId id="320" r:id="rId3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4D2"/>
    <a:srgbClr val="0566D2"/>
    <a:srgbClr val="D0CECE"/>
    <a:srgbClr val="9EDB00"/>
    <a:srgbClr val="FDC903"/>
    <a:srgbClr val="0253F3"/>
    <a:srgbClr val="FB030A"/>
    <a:srgbClr val="0563C1"/>
    <a:srgbClr val="85B71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91" d="100"/>
          <a:sy n="91" d="100"/>
        </p:scale>
        <p:origin x="52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F66B50-C73D-1AD7-75CF-5350CEC6D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a:extLst>
              <a:ext uri="{FF2B5EF4-FFF2-40B4-BE49-F238E27FC236}">
                <a16:creationId xmlns:a16="http://schemas.microsoft.com/office/drawing/2014/main" id="{667337D4-D05D-059D-65F5-3CDABB7338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DA135B-8F33-4C24-A0C3-05CA160A2521}" type="datetimeFigureOut">
              <a:rPr lang="da-DK" smtClean="0"/>
              <a:t>20-06-2023</a:t>
            </a:fld>
            <a:endParaRPr lang="da-DK"/>
          </a:p>
        </p:txBody>
      </p:sp>
      <p:sp>
        <p:nvSpPr>
          <p:cNvPr id="4" name="Footer Placeholder 3">
            <a:extLst>
              <a:ext uri="{FF2B5EF4-FFF2-40B4-BE49-F238E27FC236}">
                <a16:creationId xmlns:a16="http://schemas.microsoft.com/office/drawing/2014/main" id="{5CFB700D-1005-DB75-41D6-9B89F9DCFF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a-DK"/>
              <a:t>1</a:t>
            </a:r>
          </a:p>
        </p:txBody>
      </p:sp>
      <p:sp>
        <p:nvSpPr>
          <p:cNvPr id="5" name="Slide Number Placeholder 4">
            <a:extLst>
              <a:ext uri="{FF2B5EF4-FFF2-40B4-BE49-F238E27FC236}">
                <a16:creationId xmlns:a16="http://schemas.microsoft.com/office/drawing/2014/main" id="{465202B8-E08C-A63F-B58F-80259C318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1C5950-0550-4EC0-8C38-2A9792ADB2CF}" type="slidenum">
              <a:rPr lang="da-DK" smtClean="0"/>
              <a:t>‹#›</a:t>
            </a:fld>
            <a:endParaRPr lang="da-DK"/>
          </a:p>
        </p:txBody>
      </p:sp>
    </p:spTree>
    <p:extLst>
      <p:ext uri="{BB962C8B-B14F-4D97-AF65-F5344CB8AC3E}">
        <p14:creationId xmlns:p14="http://schemas.microsoft.com/office/powerpoint/2010/main" val="1676629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185CB-BB55-4699-ACC3-D682596BD8A2}" type="datetimeFigureOut">
              <a:rPr lang="da-DK" smtClean="0"/>
              <a:t>20-06-2023</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da-DK"/>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2E357-20D1-4B74-9CFA-FCB3CE688EDC}" type="slidenum">
              <a:rPr lang="da-DK" smtClean="0"/>
              <a:t>‹#›</a:t>
            </a:fld>
            <a:endParaRPr lang="da-DK"/>
          </a:p>
        </p:txBody>
      </p:sp>
    </p:spTree>
    <p:extLst>
      <p:ext uri="{BB962C8B-B14F-4D97-AF65-F5344CB8AC3E}">
        <p14:creationId xmlns:p14="http://schemas.microsoft.com/office/powerpoint/2010/main" val="29425175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6D0F-B8F7-E4BB-F611-2B91006326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F9DAD5A5-9637-59C9-38C8-95F88D6558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2ED2708-8F6E-8CB3-08CD-6D612C915F9A}"/>
              </a:ext>
            </a:extLst>
          </p:cNvPr>
          <p:cNvSpPr>
            <a:spLocks noGrp="1"/>
          </p:cNvSpPr>
          <p:nvPr>
            <p:ph type="dt" sz="half" idx="10"/>
          </p:nvPr>
        </p:nvSpPr>
        <p:spPr/>
        <p:txBody>
          <a:bodyPr/>
          <a:lstStyle/>
          <a:p>
            <a:fld id="{14E92E03-0466-4115-BB3F-449E8AE12564}" type="datetime1">
              <a:rPr lang="da-DK" smtClean="0"/>
              <a:t>20-06-2023</a:t>
            </a:fld>
            <a:endParaRPr lang="da-DK"/>
          </a:p>
        </p:txBody>
      </p:sp>
      <p:sp>
        <p:nvSpPr>
          <p:cNvPr id="5" name="Footer Placeholder 4">
            <a:extLst>
              <a:ext uri="{FF2B5EF4-FFF2-40B4-BE49-F238E27FC236}">
                <a16:creationId xmlns:a16="http://schemas.microsoft.com/office/drawing/2014/main" id="{795C4221-28DE-F11F-CE66-AF42A6E3928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00192BB-1EDA-F853-EC3B-3E3677A0E82F}"/>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1059552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E079-6AD8-E91F-8A42-7A3C312AC6B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B4FC009-7C89-192A-C91C-04108BA11A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E96A680-CD6D-14BB-2988-5543F5CEADA4}"/>
              </a:ext>
            </a:extLst>
          </p:cNvPr>
          <p:cNvSpPr>
            <a:spLocks noGrp="1"/>
          </p:cNvSpPr>
          <p:nvPr>
            <p:ph type="dt" sz="half" idx="10"/>
          </p:nvPr>
        </p:nvSpPr>
        <p:spPr/>
        <p:txBody>
          <a:bodyPr/>
          <a:lstStyle/>
          <a:p>
            <a:fld id="{48EC35BC-6CCB-40C1-AEAE-E14560FD8C8F}" type="datetime1">
              <a:rPr lang="da-DK" smtClean="0"/>
              <a:t>20-06-2023</a:t>
            </a:fld>
            <a:endParaRPr lang="da-DK"/>
          </a:p>
        </p:txBody>
      </p:sp>
      <p:sp>
        <p:nvSpPr>
          <p:cNvPr id="5" name="Footer Placeholder 4">
            <a:extLst>
              <a:ext uri="{FF2B5EF4-FFF2-40B4-BE49-F238E27FC236}">
                <a16:creationId xmlns:a16="http://schemas.microsoft.com/office/drawing/2014/main" id="{435C5D4B-68F5-AB64-46B5-D229DD85E5E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C672980-B84F-AB9F-3809-6D39E1F85331}"/>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945293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2AFD46-F401-109D-CD0D-DF8A3E222A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B8E19DCE-2AAB-4F71-920F-BDE33E082E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C264579-118E-A098-20DB-616635746025}"/>
              </a:ext>
            </a:extLst>
          </p:cNvPr>
          <p:cNvSpPr>
            <a:spLocks noGrp="1"/>
          </p:cNvSpPr>
          <p:nvPr>
            <p:ph type="dt" sz="half" idx="10"/>
          </p:nvPr>
        </p:nvSpPr>
        <p:spPr/>
        <p:txBody>
          <a:bodyPr/>
          <a:lstStyle/>
          <a:p>
            <a:fld id="{D7F8B0C0-1634-4427-A133-789683F2B528}" type="datetime1">
              <a:rPr lang="da-DK" smtClean="0"/>
              <a:t>20-06-2023</a:t>
            </a:fld>
            <a:endParaRPr lang="da-DK"/>
          </a:p>
        </p:txBody>
      </p:sp>
      <p:sp>
        <p:nvSpPr>
          <p:cNvPr id="5" name="Footer Placeholder 4">
            <a:extLst>
              <a:ext uri="{FF2B5EF4-FFF2-40B4-BE49-F238E27FC236}">
                <a16:creationId xmlns:a16="http://schemas.microsoft.com/office/drawing/2014/main" id="{76D2E58A-2E85-6C56-93A7-46FAE87CFFFF}"/>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AB33946-326D-DB42-4228-ECE5FC6A6FF4}"/>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3435917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6C1C-E84F-5C28-F025-A746F90524B4}"/>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9BEA2881-3E60-96DB-72F8-0171B7D881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48C507A-CF8E-7F2C-4DF7-93610187B4CB}"/>
              </a:ext>
            </a:extLst>
          </p:cNvPr>
          <p:cNvSpPr>
            <a:spLocks noGrp="1"/>
          </p:cNvSpPr>
          <p:nvPr>
            <p:ph type="dt" sz="half" idx="10"/>
          </p:nvPr>
        </p:nvSpPr>
        <p:spPr/>
        <p:txBody>
          <a:bodyPr/>
          <a:lstStyle/>
          <a:p>
            <a:fld id="{26219866-6002-44C2-86E9-FA3A17C101B3}" type="datetime1">
              <a:rPr lang="da-DK" smtClean="0"/>
              <a:t>20-06-2023</a:t>
            </a:fld>
            <a:endParaRPr lang="da-DK"/>
          </a:p>
        </p:txBody>
      </p:sp>
      <p:sp>
        <p:nvSpPr>
          <p:cNvPr id="5" name="Footer Placeholder 4">
            <a:extLst>
              <a:ext uri="{FF2B5EF4-FFF2-40B4-BE49-F238E27FC236}">
                <a16:creationId xmlns:a16="http://schemas.microsoft.com/office/drawing/2014/main" id="{7A7E8F44-495D-682C-2E95-BED36D08573C}"/>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05555D0-63BD-696E-2FB4-EDAEC4F0FC69}"/>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1488488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F779-FF71-BD84-97D5-861310DD5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83D3C8D9-ED36-E4B1-8326-374337D717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24726D-555C-E95B-383F-8248F79597B2}"/>
              </a:ext>
            </a:extLst>
          </p:cNvPr>
          <p:cNvSpPr>
            <a:spLocks noGrp="1"/>
          </p:cNvSpPr>
          <p:nvPr>
            <p:ph type="dt" sz="half" idx="10"/>
          </p:nvPr>
        </p:nvSpPr>
        <p:spPr/>
        <p:txBody>
          <a:bodyPr/>
          <a:lstStyle/>
          <a:p>
            <a:fld id="{38C3764E-CE93-49DA-B5C8-216C92C10E37}" type="datetime1">
              <a:rPr lang="da-DK" smtClean="0"/>
              <a:t>20-06-2023</a:t>
            </a:fld>
            <a:endParaRPr lang="da-DK"/>
          </a:p>
        </p:txBody>
      </p:sp>
      <p:sp>
        <p:nvSpPr>
          <p:cNvPr id="5" name="Footer Placeholder 4">
            <a:extLst>
              <a:ext uri="{FF2B5EF4-FFF2-40B4-BE49-F238E27FC236}">
                <a16:creationId xmlns:a16="http://schemas.microsoft.com/office/drawing/2014/main" id="{37EB41B4-AD0C-5EB5-0092-DD9EFFEAE7A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1F6CB1A-720E-E1A0-155D-BE5AFED1210D}"/>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3610804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DB14A-3BAC-787B-E02D-4DDD1DB53351}"/>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E08AA62-FEBF-E562-A226-AD02ACD1A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698BCCD8-2B7E-0FE4-9CAA-C850F06089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861E627F-A864-FDD3-EDC3-443B1FC848F4}"/>
              </a:ext>
            </a:extLst>
          </p:cNvPr>
          <p:cNvSpPr>
            <a:spLocks noGrp="1"/>
          </p:cNvSpPr>
          <p:nvPr>
            <p:ph type="dt" sz="half" idx="10"/>
          </p:nvPr>
        </p:nvSpPr>
        <p:spPr/>
        <p:txBody>
          <a:bodyPr/>
          <a:lstStyle/>
          <a:p>
            <a:fld id="{2016F622-5C14-4A2E-9C74-ADAA92A86097}" type="datetime1">
              <a:rPr lang="da-DK" smtClean="0"/>
              <a:t>20-06-2023</a:t>
            </a:fld>
            <a:endParaRPr lang="da-DK"/>
          </a:p>
        </p:txBody>
      </p:sp>
      <p:sp>
        <p:nvSpPr>
          <p:cNvPr id="6" name="Footer Placeholder 5">
            <a:extLst>
              <a:ext uri="{FF2B5EF4-FFF2-40B4-BE49-F238E27FC236}">
                <a16:creationId xmlns:a16="http://schemas.microsoft.com/office/drawing/2014/main" id="{FCB61C1C-D2FD-7EFE-B202-865884DEDCC7}"/>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92B7A1B1-F62E-FB33-4ECF-8306EAD55C45}"/>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171104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DD98-FB02-E335-8B66-D4668AEB43B8}"/>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20042599-5904-3D6F-99E2-1AB284B13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FA0BCD-C09F-B518-3B38-BEFD9FC3FE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87B7C447-9D56-06A4-3FD6-3FA7BFFE34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554615-F6A1-478B-AA6B-309960757D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1A3EF64F-1FB1-0A99-6429-0314F7FE6435}"/>
              </a:ext>
            </a:extLst>
          </p:cNvPr>
          <p:cNvSpPr>
            <a:spLocks noGrp="1"/>
          </p:cNvSpPr>
          <p:nvPr>
            <p:ph type="dt" sz="half" idx="10"/>
          </p:nvPr>
        </p:nvSpPr>
        <p:spPr/>
        <p:txBody>
          <a:bodyPr/>
          <a:lstStyle/>
          <a:p>
            <a:fld id="{0E5CE641-AF88-4FF5-8A59-2FB67383C31C}" type="datetime1">
              <a:rPr lang="da-DK" smtClean="0"/>
              <a:t>20-06-2023</a:t>
            </a:fld>
            <a:endParaRPr lang="da-DK"/>
          </a:p>
        </p:txBody>
      </p:sp>
      <p:sp>
        <p:nvSpPr>
          <p:cNvPr id="8" name="Footer Placeholder 7">
            <a:extLst>
              <a:ext uri="{FF2B5EF4-FFF2-40B4-BE49-F238E27FC236}">
                <a16:creationId xmlns:a16="http://schemas.microsoft.com/office/drawing/2014/main" id="{FCF055AF-A310-901C-9E0C-E99C2C3D6CF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9E12592A-489A-A524-B425-6E28DE2ADFBC}"/>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410182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9B148-A181-383F-E991-A1B717940C0A}"/>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3105FF3A-0811-34E3-B9A3-14742E256E6E}"/>
              </a:ext>
            </a:extLst>
          </p:cNvPr>
          <p:cNvSpPr>
            <a:spLocks noGrp="1"/>
          </p:cNvSpPr>
          <p:nvPr>
            <p:ph type="dt" sz="half" idx="10"/>
          </p:nvPr>
        </p:nvSpPr>
        <p:spPr/>
        <p:txBody>
          <a:bodyPr/>
          <a:lstStyle/>
          <a:p>
            <a:fld id="{E5733272-6758-4C28-8D20-8190F178DFC7}" type="datetime1">
              <a:rPr lang="da-DK" smtClean="0"/>
              <a:t>20-06-2023</a:t>
            </a:fld>
            <a:endParaRPr lang="da-DK"/>
          </a:p>
        </p:txBody>
      </p:sp>
      <p:sp>
        <p:nvSpPr>
          <p:cNvPr id="4" name="Footer Placeholder 3">
            <a:extLst>
              <a:ext uri="{FF2B5EF4-FFF2-40B4-BE49-F238E27FC236}">
                <a16:creationId xmlns:a16="http://schemas.microsoft.com/office/drawing/2014/main" id="{4BF4D498-E179-BD00-0098-E2A3369E1C4F}"/>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65301068-61CF-1AA4-B46F-2624DC9592D6}"/>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11152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06CD2B-8346-7885-1DF0-AD93D19DD880}"/>
              </a:ext>
            </a:extLst>
          </p:cNvPr>
          <p:cNvSpPr>
            <a:spLocks noGrp="1"/>
          </p:cNvSpPr>
          <p:nvPr>
            <p:ph type="dt" sz="half" idx="10"/>
          </p:nvPr>
        </p:nvSpPr>
        <p:spPr/>
        <p:txBody>
          <a:bodyPr/>
          <a:lstStyle/>
          <a:p>
            <a:fld id="{BFAF9E5B-AEE4-4D81-AFB9-9B47EBD981A7}" type="datetime1">
              <a:rPr lang="da-DK" smtClean="0"/>
              <a:t>20-06-2023</a:t>
            </a:fld>
            <a:endParaRPr lang="da-DK"/>
          </a:p>
        </p:txBody>
      </p:sp>
      <p:sp>
        <p:nvSpPr>
          <p:cNvPr id="3" name="Footer Placeholder 2">
            <a:extLst>
              <a:ext uri="{FF2B5EF4-FFF2-40B4-BE49-F238E27FC236}">
                <a16:creationId xmlns:a16="http://schemas.microsoft.com/office/drawing/2014/main" id="{CE0125D1-5E93-55E4-B99C-934B8A885A1B}"/>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F1DF7B40-16AA-B472-6EC8-DEEDBC81E60E}"/>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3629847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3600-2EC6-7C0B-9CD1-F321CE8FA3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FE981FF8-54AB-332C-8573-A8BDC5AECE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245486BA-B9A2-6534-3F39-322D9FEDD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722392-7AF2-B158-8914-C0FFFA33C38D}"/>
              </a:ext>
            </a:extLst>
          </p:cNvPr>
          <p:cNvSpPr>
            <a:spLocks noGrp="1"/>
          </p:cNvSpPr>
          <p:nvPr>
            <p:ph type="dt" sz="half" idx="10"/>
          </p:nvPr>
        </p:nvSpPr>
        <p:spPr/>
        <p:txBody>
          <a:bodyPr/>
          <a:lstStyle/>
          <a:p>
            <a:fld id="{333F23FC-8EC1-4F00-A3B0-C67399B84C54}" type="datetime1">
              <a:rPr lang="da-DK" smtClean="0"/>
              <a:t>20-06-2023</a:t>
            </a:fld>
            <a:endParaRPr lang="da-DK"/>
          </a:p>
        </p:txBody>
      </p:sp>
      <p:sp>
        <p:nvSpPr>
          <p:cNvPr id="6" name="Footer Placeholder 5">
            <a:extLst>
              <a:ext uri="{FF2B5EF4-FFF2-40B4-BE49-F238E27FC236}">
                <a16:creationId xmlns:a16="http://schemas.microsoft.com/office/drawing/2014/main" id="{E37737A8-431C-9815-E744-5B146ED2A56D}"/>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8E5DD52C-3D04-A44F-8213-00C7E2393CF7}"/>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373036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D7985-88D1-535C-764F-D312D612B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DD4675F-B2F2-944E-56EF-6FE815B501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EA66F52E-5904-5532-70DF-5E6AAFDCC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3ECAF-9CC7-CB1A-DC99-77C51E6407A1}"/>
              </a:ext>
            </a:extLst>
          </p:cNvPr>
          <p:cNvSpPr>
            <a:spLocks noGrp="1"/>
          </p:cNvSpPr>
          <p:nvPr>
            <p:ph type="dt" sz="half" idx="10"/>
          </p:nvPr>
        </p:nvSpPr>
        <p:spPr/>
        <p:txBody>
          <a:bodyPr/>
          <a:lstStyle/>
          <a:p>
            <a:fld id="{A1AD08F3-6AB4-4BDA-8E85-C6D3C9624E56}" type="datetime1">
              <a:rPr lang="da-DK" smtClean="0"/>
              <a:t>20-06-2023</a:t>
            </a:fld>
            <a:endParaRPr lang="da-DK"/>
          </a:p>
        </p:txBody>
      </p:sp>
      <p:sp>
        <p:nvSpPr>
          <p:cNvPr id="6" name="Footer Placeholder 5">
            <a:extLst>
              <a:ext uri="{FF2B5EF4-FFF2-40B4-BE49-F238E27FC236}">
                <a16:creationId xmlns:a16="http://schemas.microsoft.com/office/drawing/2014/main" id="{B2B6C556-AB8D-8855-3A7E-0E45E1F1C11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46E5ED6F-7E5C-2BD1-0815-6A0A07418AE7}"/>
              </a:ext>
            </a:extLst>
          </p:cNvPr>
          <p:cNvSpPr>
            <a:spLocks noGrp="1"/>
          </p:cNvSpPr>
          <p:nvPr>
            <p:ph type="sldNum" sz="quarter" idx="12"/>
          </p:nvPr>
        </p:nvSpPr>
        <p:spPr/>
        <p:txBody>
          <a:bodyPr/>
          <a:lstStyle/>
          <a:p>
            <a:fld id="{E94DD5AB-1CE1-40A7-9734-04060D4BE779}" type="slidenum">
              <a:rPr lang="da-DK" smtClean="0"/>
              <a:t>‹#›</a:t>
            </a:fld>
            <a:endParaRPr lang="da-DK"/>
          </a:p>
        </p:txBody>
      </p:sp>
    </p:spTree>
    <p:extLst>
      <p:ext uri="{BB962C8B-B14F-4D97-AF65-F5344CB8AC3E}">
        <p14:creationId xmlns:p14="http://schemas.microsoft.com/office/powerpoint/2010/main" val="4096394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E7BA2-503A-97AF-F1CB-71E969DF16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512374E1-0D66-FDDA-62B4-660E6FAA99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0F491A59-1965-45B4-5B86-B669219B76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9B10BC-7FFB-49E1-B236-5469E5D46251}" type="datetime1">
              <a:rPr lang="da-DK" smtClean="0"/>
              <a:t>20-06-2023</a:t>
            </a:fld>
            <a:endParaRPr lang="da-DK"/>
          </a:p>
        </p:txBody>
      </p:sp>
      <p:sp>
        <p:nvSpPr>
          <p:cNvPr id="5" name="Footer Placeholder 4">
            <a:extLst>
              <a:ext uri="{FF2B5EF4-FFF2-40B4-BE49-F238E27FC236}">
                <a16:creationId xmlns:a16="http://schemas.microsoft.com/office/drawing/2014/main" id="{5794A2EE-8D92-2681-845A-AEF2B98CC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C4592AA2-E75A-A106-473E-10F7DC0B3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DD5AB-1CE1-40A7-9734-04060D4BE779}" type="slidenum">
              <a:rPr lang="da-DK" smtClean="0"/>
              <a:t>‹#›</a:t>
            </a:fld>
            <a:endParaRPr lang="da-DK"/>
          </a:p>
        </p:txBody>
      </p:sp>
    </p:spTree>
    <p:extLst>
      <p:ext uri="{BB962C8B-B14F-4D97-AF65-F5344CB8AC3E}">
        <p14:creationId xmlns:p14="http://schemas.microsoft.com/office/powerpoint/2010/main" val="2792926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microsoft.com/office/2007/relationships/hdphoto" Target="../media/hdphoto6.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0.png"/><Relationship Id="rId5" Type="http://schemas.microsoft.com/office/2007/relationships/hdphoto" Target="../media/hdphoto1.wdp"/><Relationship Id="rId10" Type="http://schemas.microsoft.com/office/2007/relationships/hdphoto" Target="../media/hdphoto7.wdp"/><Relationship Id="rId4" Type="http://schemas.openxmlformats.org/officeDocument/2006/relationships/image" Target="../media/image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8.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hyperlink" Target="https://www.ebay.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16/B978-0-12-407914-4.00006-3" TargetMode="External"/><Relationship Id="rId2" Type="http://schemas.openxmlformats.org/officeDocument/2006/relationships/hyperlink" Target="https://doi.org/10.1016/B978-0-12-407914-4.00005-1" TargetMode="External"/><Relationship Id="rId1" Type="http://schemas.openxmlformats.org/officeDocument/2006/relationships/slideLayout" Target="../slideLayouts/slideLayout2.xml"/><Relationship Id="rId6" Type="http://schemas.openxmlformats.org/officeDocument/2006/relationships/hyperlink" Target="https://www.nngroup.com/articles/how-little-do-users-read/" TargetMode="External"/><Relationship Id="rId5" Type="http://schemas.openxmlformats.org/officeDocument/2006/relationships/hyperlink" Target="https://doi.org/10.1016/B978-0-12-407914-4.00001-4" TargetMode="External"/><Relationship Id="rId4" Type="http://schemas.openxmlformats.org/officeDocument/2006/relationships/hyperlink" Target="https://doi.org/10.1016/B978-0-12-407914-4.00002-6"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1.wdp"/><Relationship Id="rId5" Type="http://schemas.microsoft.com/office/2007/relationships/hdphoto" Target="../media/hdphoto3.wdp"/><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image" Target="../media/image3.png"/><Relationship Id="rId7" Type="http://schemas.microsoft.com/office/2007/relationships/hdphoto" Target="../media/hdphoto3.wdp"/><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5">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C15163D-C56F-D669-2ECD-9FF757E276D6}"/>
              </a:ext>
            </a:extLst>
          </p:cNvPr>
          <p:cNvPicPr>
            <a:picLocks noChangeAspect="1"/>
          </p:cNvPicPr>
          <p:nvPr/>
        </p:nvPicPr>
        <p:blipFill rotWithShape="1">
          <a:blip r:embed="rId2"/>
          <a:srcRect l="4187" r="22748"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45" name="Freeform: Shape 37">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6" name="Freeform: Shape 39">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A3AB4-0BAD-461F-33F5-5C98F226FAA2}"/>
              </a:ext>
            </a:extLst>
          </p:cNvPr>
          <p:cNvSpPr>
            <a:spLocks noGrp="1"/>
          </p:cNvSpPr>
          <p:nvPr>
            <p:ph type="ctrTitle"/>
          </p:nvPr>
        </p:nvSpPr>
        <p:spPr>
          <a:xfrm>
            <a:off x="477981" y="1122363"/>
            <a:ext cx="4023360" cy="3204134"/>
          </a:xfrm>
        </p:spPr>
        <p:txBody>
          <a:bodyPr anchor="b">
            <a:normAutofit/>
          </a:bodyPr>
          <a:lstStyle/>
          <a:p>
            <a:pPr algn="l"/>
            <a:r>
              <a:rPr lang="en-US" sz="4800" dirty="0"/>
              <a:t>Expert UX review of </a:t>
            </a:r>
            <a:r>
              <a:rPr lang="en-US" sz="4800" dirty="0" err="1"/>
              <a:t>ebay</a:t>
            </a:r>
            <a:endParaRPr lang="da-DK" sz="4800" dirty="0"/>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CD06A5B-0AF9-64FE-3842-D1D01E3490EC}"/>
              </a:ext>
            </a:extLst>
          </p:cNvPr>
          <p:cNvSpPr>
            <a:spLocks noGrp="1"/>
          </p:cNvSpPr>
          <p:nvPr>
            <p:ph type="sldNum" sz="quarter" idx="12"/>
          </p:nvPr>
        </p:nvSpPr>
        <p:spPr>
          <a:xfrm>
            <a:off x="9753600" y="6356350"/>
            <a:ext cx="1600200" cy="365125"/>
          </a:xfrm>
        </p:spPr>
        <p:txBody>
          <a:bodyPr>
            <a:normAutofit/>
          </a:bodyPr>
          <a:lstStyle/>
          <a:p>
            <a:pPr>
              <a:spcAft>
                <a:spcPts val="600"/>
              </a:spcAft>
            </a:pPr>
            <a:fld id="{E94DD5AB-1CE1-40A7-9734-04060D4BE779}" type="slidenum">
              <a:rPr lang="da-DK" smtClean="0">
                <a:solidFill>
                  <a:schemeClr val="bg1"/>
                </a:solidFill>
              </a:rPr>
              <a:pPr>
                <a:spcAft>
                  <a:spcPts val="600"/>
                </a:spcAft>
              </a:pPr>
              <a:t>1</a:t>
            </a:fld>
            <a:endParaRPr lang="da-DK">
              <a:solidFill>
                <a:schemeClr val="bg1"/>
              </a:solidFill>
            </a:endParaRPr>
          </a:p>
        </p:txBody>
      </p:sp>
      <p:sp>
        <p:nvSpPr>
          <p:cNvPr id="15" name="Rectangle 14">
            <a:extLst>
              <a:ext uri="{FF2B5EF4-FFF2-40B4-BE49-F238E27FC236}">
                <a16:creationId xmlns:a16="http://schemas.microsoft.com/office/drawing/2014/main" id="{C922CCD9-1952-40DE-7FC3-F2F82864D7D8}"/>
              </a:ext>
            </a:extLst>
          </p:cNvPr>
          <p:cNvSpPr/>
          <p:nvPr/>
        </p:nvSpPr>
        <p:spPr>
          <a:xfrm>
            <a:off x="386738" y="576725"/>
            <a:ext cx="1122022" cy="39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nvGrpSpPr>
          <p:cNvPr id="17" name="Group 16">
            <a:extLst>
              <a:ext uri="{FF2B5EF4-FFF2-40B4-BE49-F238E27FC236}">
                <a16:creationId xmlns:a16="http://schemas.microsoft.com/office/drawing/2014/main" id="{1CC9DAC4-D681-6757-628F-3E47E45EB5F1}"/>
              </a:ext>
            </a:extLst>
          </p:cNvPr>
          <p:cNvGrpSpPr/>
          <p:nvPr/>
        </p:nvGrpSpPr>
        <p:grpSpPr>
          <a:xfrm>
            <a:off x="522619" y="430421"/>
            <a:ext cx="756789" cy="219463"/>
            <a:chOff x="476396" y="1122363"/>
            <a:chExt cx="620907" cy="146310"/>
          </a:xfrm>
        </p:grpSpPr>
        <p:sp>
          <p:nvSpPr>
            <p:cNvPr id="8" name="Rectangle 7">
              <a:extLst>
                <a:ext uri="{FF2B5EF4-FFF2-40B4-BE49-F238E27FC236}">
                  <a16:creationId xmlns:a16="http://schemas.microsoft.com/office/drawing/2014/main" id="{D90F094B-6EC3-35E7-58C5-6DDB3851E1AA}"/>
                </a:ext>
              </a:extLst>
            </p:cNvPr>
            <p:cNvSpPr/>
            <p:nvPr/>
          </p:nvSpPr>
          <p:spPr>
            <a:xfrm>
              <a:off x="476396" y="1122368"/>
              <a:ext cx="156384" cy="146305"/>
            </a:xfrm>
            <a:prstGeom prst="rect">
              <a:avLst/>
            </a:prstGeom>
            <a:solidFill>
              <a:srgbClr val="FB0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a:extLst>
                <a:ext uri="{FF2B5EF4-FFF2-40B4-BE49-F238E27FC236}">
                  <a16:creationId xmlns:a16="http://schemas.microsoft.com/office/drawing/2014/main" id="{7C252552-2CC4-CB79-DC05-EB8B835C8882}"/>
                </a:ext>
              </a:extLst>
            </p:cNvPr>
            <p:cNvSpPr/>
            <p:nvPr/>
          </p:nvSpPr>
          <p:spPr>
            <a:xfrm>
              <a:off x="632780" y="1122368"/>
              <a:ext cx="154800" cy="146305"/>
            </a:xfrm>
            <a:prstGeom prst="rect">
              <a:avLst/>
            </a:prstGeom>
            <a:solidFill>
              <a:srgbClr val="025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CF7579C5-EADE-B398-836E-673F55E15664}"/>
                </a:ext>
              </a:extLst>
            </p:cNvPr>
            <p:cNvSpPr/>
            <p:nvPr/>
          </p:nvSpPr>
          <p:spPr>
            <a:xfrm>
              <a:off x="782762" y="1122364"/>
              <a:ext cx="156385" cy="146305"/>
            </a:xfrm>
            <a:prstGeom prst="rect">
              <a:avLst/>
            </a:prstGeom>
            <a:solidFill>
              <a:srgbClr val="FDC9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Rectangle 12">
              <a:extLst>
                <a:ext uri="{FF2B5EF4-FFF2-40B4-BE49-F238E27FC236}">
                  <a16:creationId xmlns:a16="http://schemas.microsoft.com/office/drawing/2014/main" id="{3AE4F3D6-9C07-A032-38F3-ED8F124A75C2}"/>
                </a:ext>
              </a:extLst>
            </p:cNvPr>
            <p:cNvSpPr/>
            <p:nvPr/>
          </p:nvSpPr>
          <p:spPr>
            <a:xfrm>
              <a:off x="940917" y="1122363"/>
              <a:ext cx="156386" cy="146305"/>
            </a:xfrm>
            <a:prstGeom prst="rect">
              <a:avLst/>
            </a:prstGeom>
            <a:solidFill>
              <a:srgbClr val="9E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sp>
        <p:nvSpPr>
          <p:cNvPr id="5" name="TextBox 4">
            <a:extLst>
              <a:ext uri="{FF2B5EF4-FFF2-40B4-BE49-F238E27FC236}">
                <a16:creationId xmlns:a16="http://schemas.microsoft.com/office/drawing/2014/main" id="{33737CCC-B334-188C-864B-9DEC3731A985}"/>
              </a:ext>
            </a:extLst>
          </p:cNvPr>
          <p:cNvSpPr txBox="1"/>
          <p:nvPr/>
        </p:nvSpPr>
        <p:spPr>
          <a:xfrm>
            <a:off x="522619" y="4806892"/>
            <a:ext cx="4023360" cy="707886"/>
          </a:xfrm>
          <a:prstGeom prst="rect">
            <a:avLst/>
          </a:prstGeom>
          <a:noFill/>
        </p:spPr>
        <p:txBody>
          <a:bodyPr wrap="square" rtlCol="0">
            <a:spAutoFit/>
          </a:bodyPr>
          <a:lstStyle/>
          <a:p>
            <a:r>
              <a:rPr lang="en-US" sz="2000" dirty="0"/>
              <a:t>Jesper Fischer Ehmsen (201910213)</a:t>
            </a:r>
          </a:p>
          <a:p>
            <a:r>
              <a:rPr lang="en-US" sz="2000" dirty="0"/>
              <a:t>Date: 12/07/2023</a:t>
            </a:r>
            <a:endParaRPr lang="da-DK" sz="2000" dirty="0"/>
          </a:p>
        </p:txBody>
      </p:sp>
    </p:spTree>
    <p:extLst>
      <p:ext uri="{BB962C8B-B14F-4D97-AF65-F5344CB8AC3E}">
        <p14:creationId xmlns:p14="http://schemas.microsoft.com/office/powerpoint/2010/main" val="276235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2FA12A4-2A25-B7E8-C1A6-440DD9EB2C7F}"/>
              </a:ext>
            </a:extLst>
          </p:cNvPr>
          <p:cNvGrpSpPr/>
          <p:nvPr/>
        </p:nvGrpSpPr>
        <p:grpSpPr>
          <a:xfrm>
            <a:off x="2269554" y="3215543"/>
            <a:ext cx="7652893" cy="3660049"/>
            <a:chOff x="2406000" y="3798000"/>
            <a:chExt cx="7380000" cy="3061060"/>
          </a:xfrm>
        </p:grpSpPr>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2406000" y="3798000"/>
              <a:ext cx="7380000" cy="3046345"/>
            </a:xfrm>
            <a:prstGeom prst="rect">
              <a:avLst/>
            </a:prstGeom>
          </p:spPr>
        </p:pic>
        <p:pic>
          <p:nvPicPr>
            <p:cNvPr id="10" name="Picture 9">
              <a:extLst>
                <a:ext uri="{FF2B5EF4-FFF2-40B4-BE49-F238E27FC236}">
                  <a16:creationId xmlns:a16="http://schemas.microsoft.com/office/drawing/2014/main" id="{38BE8356-79A2-3F2B-530E-71DBE720C488}"/>
                </a:ext>
              </a:extLst>
            </p:cNvPr>
            <p:cNvPicPr>
              <a:picLocks noChangeAspect="1"/>
            </p:cNvPicPr>
            <p:nvPr/>
          </p:nvPicPr>
          <p:blipFill rotWithShape="1">
            <a:blip r:embed="rId3"/>
            <a:srcRect t="1" b="1439"/>
            <a:stretch/>
          </p:blipFill>
          <p:spPr>
            <a:xfrm>
              <a:off x="2510103" y="3827048"/>
              <a:ext cx="7171793" cy="2669823"/>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6736940" y="6586703"/>
              <a:ext cx="3011261" cy="205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TextBox 11">
              <a:extLst>
                <a:ext uri="{FF2B5EF4-FFF2-40B4-BE49-F238E27FC236}">
                  <a16:creationId xmlns:a16="http://schemas.microsoft.com/office/drawing/2014/main" id="{DCE7DDF7-8735-9723-FDCE-59A20B87BCF0}"/>
                </a:ext>
              </a:extLst>
            </p:cNvPr>
            <p:cNvSpPr txBox="1"/>
            <p:nvPr/>
          </p:nvSpPr>
          <p:spPr>
            <a:xfrm>
              <a:off x="2406000" y="6524430"/>
              <a:ext cx="2259865" cy="334630"/>
            </a:xfrm>
            <a:prstGeom prst="rect">
              <a:avLst/>
            </a:prstGeom>
            <a:noFill/>
          </p:spPr>
          <p:txBody>
            <a:bodyPr wrap="square" rtlCol="0">
              <a:spAutoFit/>
            </a:bodyPr>
            <a:lstStyle/>
            <a:p>
              <a:r>
                <a:rPr lang="en-US" sz="2000" b="1" dirty="0"/>
                <a:t>Re-design.</a:t>
              </a:r>
              <a:endParaRPr lang="da-DK" sz="2000" b="1" dirty="0"/>
            </a:p>
          </p:txBody>
        </p:sp>
      </p:grpSp>
      <p:sp>
        <p:nvSpPr>
          <p:cNvPr id="2" name="Slide Number Placeholder 1">
            <a:extLst>
              <a:ext uri="{FF2B5EF4-FFF2-40B4-BE49-F238E27FC236}">
                <a16:creationId xmlns:a16="http://schemas.microsoft.com/office/drawing/2014/main" id="{D2149389-1225-1724-5AC3-A285C09A5FB8}"/>
              </a:ext>
            </a:extLst>
          </p:cNvPr>
          <p:cNvSpPr>
            <a:spLocks noGrp="1"/>
          </p:cNvSpPr>
          <p:nvPr>
            <p:ph type="sldNum" sz="quarter" idx="12"/>
          </p:nvPr>
        </p:nvSpPr>
        <p:spPr/>
        <p:txBody>
          <a:bodyPr/>
          <a:lstStyle/>
          <a:p>
            <a:fld id="{E94DD5AB-1CE1-40A7-9734-04060D4BE779}" type="slidenum">
              <a:rPr lang="da-DK" smtClean="0"/>
              <a:t>10</a:t>
            </a:fld>
            <a:endParaRPr lang="da-DK"/>
          </a:p>
        </p:txBody>
      </p:sp>
      <p:sp>
        <p:nvSpPr>
          <p:cNvPr id="49" name="TextBox 48">
            <a:extLst>
              <a:ext uri="{FF2B5EF4-FFF2-40B4-BE49-F238E27FC236}">
                <a16:creationId xmlns:a16="http://schemas.microsoft.com/office/drawing/2014/main" id="{A4480222-736E-AF8C-448D-7B7718E76C20}"/>
              </a:ext>
            </a:extLst>
          </p:cNvPr>
          <p:cNvSpPr txBox="1"/>
          <p:nvPr/>
        </p:nvSpPr>
        <p:spPr>
          <a:xfrm>
            <a:off x="96967" y="645177"/>
            <a:ext cx="12074077" cy="2339102"/>
          </a:xfrm>
          <a:prstGeom prst="rect">
            <a:avLst/>
          </a:prstGeom>
          <a:noFill/>
        </p:spPr>
        <p:txBody>
          <a:bodyPr wrap="square" rtlCol="0">
            <a:spAutoFit/>
          </a:bodyPr>
          <a:lstStyle/>
          <a:p>
            <a:r>
              <a:rPr lang="en-US" sz="2200" b="1" dirty="0"/>
              <a:t>Recommendations to facilitate and make functionalities of objects obvious.</a:t>
            </a:r>
          </a:p>
          <a:p>
            <a:endParaRPr lang="en-US" sz="2200" b="1" dirty="0"/>
          </a:p>
          <a:p>
            <a:r>
              <a:rPr lang="en-US" sz="1800" u="sng" dirty="0"/>
              <a:t>Leveraging industry standards of icons and buttons.</a:t>
            </a:r>
          </a:p>
          <a:p>
            <a:pPr marL="285750" indent="-285750">
              <a:buSzPct val="150000"/>
              <a:buFont typeface="Arial" panose="020B0604020202020204" pitchFamily="34" charset="0"/>
              <a:buChar char="•"/>
            </a:pPr>
            <a:endParaRPr lang="en-US" sz="1400" dirty="0"/>
          </a:p>
          <a:p>
            <a:pPr marL="285750" indent="-285750">
              <a:buSzPct val="150000"/>
              <a:buFont typeface="Arial" panose="020B0604020202020204" pitchFamily="34" charset="0"/>
              <a:buChar char="•"/>
            </a:pPr>
            <a:r>
              <a:rPr lang="en-US" sz="1400" dirty="0"/>
              <a:t>Using the already implemented internal standard that drop-down menus have a small arrow next to them, will help users knowing the functionalities without having to click or hover their mouse.</a:t>
            </a:r>
          </a:p>
          <a:p>
            <a:pPr>
              <a:buSzPct val="150000"/>
            </a:pPr>
            <a:endParaRPr lang="en-US" sz="1400" dirty="0"/>
          </a:p>
          <a:p>
            <a:pPr marL="285750" indent="-285750">
              <a:buSzPct val="150000"/>
              <a:buFont typeface="Arial" panose="020B0604020202020204" pitchFamily="34" charset="0"/>
              <a:buChar char="•"/>
            </a:pPr>
            <a:r>
              <a:rPr lang="en-US" sz="1400" dirty="0"/>
              <a:t>The use of icons are valuable, as these reduce the need for reading and are most often easier to detect.</a:t>
            </a:r>
          </a:p>
          <a:p>
            <a:pPr>
              <a:buSzPct val="150000"/>
            </a:pPr>
            <a:endParaRPr lang="en-US" sz="1400" dirty="0"/>
          </a:p>
        </p:txBody>
      </p:sp>
      <p:sp>
        <p:nvSpPr>
          <p:cNvPr id="85" name="Rectangle 84">
            <a:extLst>
              <a:ext uri="{FF2B5EF4-FFF2-40B4-BE49-F238E27FC236}">
                <a16:creationId xmlns:a16="http://schemas.microsoft.com/office/drawing/2014/main" id="{0E5EA7CF-6E08-761A-96F3-3D8FAAA56B0B}"/>
              </a:ext>
            </a:extLst>
          </p:cNvPr>
          <p:cNvSpPr/>
          <p:nvPr/>
        </p:nvSpPr>
        <p:spPr>
          <a:xfrm>
            <a:off x="7396480" y="3250275"/>
            <a:ext cx="1595120" cy="161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50" name="Group 49">
            <a:extLst>
              <a:ext uri="{FF2B5EF4-FFF2-40B4-BE49-F238E27FC236}">
                <a16:creationId xmlns:a16="http://schemas.microsoft.com/office/drawing/2014/main" id="{031C7958-C7D0-DE64-7AE2-C05DF23D058B}"/>
              </a:ext>
            </a:extLst>
          </p:cNvPr>
          <p:cNvGrpSpPr/>
          <p:nvPr/>
        </p:nvGrpSpPr>
        <p:grpSpPr>
          <a:xfrm>
            <a:off x="3376402" y="3241838"/>
            <a:ext cx="6255278" cy="1300806"/>
            <a:chOff x="3485622" y="3809949"/>
            <a:chExt cx="6023073" cy="1103640"/>
          </a:xfrm>
        </p:grpSpPr>
        <p:grpSp>
          <p:nvGrpSpPr>
            <p:cNvPr id="51" name="Group 50">
              <a:extLst>
                <a:ext uri="{FF2B5EF4-FFF2-40B4-BE49-F238E27FC236}">
                  <a16:creationId xmlns:a16="http://schemas.microsoft.com/office/drawing/2014/main" id="{8A62DAFA-C81D-8789-B7B8-540DEE2E3107}"/>
                </a:ext>
              </a:extLst>
            </p:cNvPr>
            <p:cNvGrpSpPr/>
            <p:nvPr/>
          </p:nvGrpSpPr>
          <p:grpSpPr>
            <a:xfrm>
              <a:off x="3485622" y="4487595"/>
              <a:ext cx="5548649" cy="425994"/>
              <a:chOff x="2617928" y="3831414"/>
              <a:chExt cx="7190706" cy="609626"/>
            </a:xfrm>
          </p:grpSpPr>
          <p:pic>
            <p:nvPicPr>
              <p:cNvPr id="72" name="Picture 71">
                <a:extLst>
                  <a:ext uri="{FF2B5EF4-FFF2-40B4-BE49-F238E27FC236}">
                    <a16:creationId xmlns:a16="http://schemas.microsoft.com/office/drawing/2014/main" id="{76FAE282-8CA6-B901-05E1-C8C6A16B6B2C}"/>
                  </a:ext>
                </a:extLst>
              </p:cNvPr>
              <p:cNvPicPr>
                <a:picLocks noChangeAspect="1"/>
              </p:cNvPicPr>
              <p:nvPr/>
            </p:nvPicPr>
            <p:blipFill rotWithShape="1">
              <a:blip r:embed="rId3"/>
              <a:srcRect l="17328" t="12153" r="81443" b="83905"/>
              <a:stretch/>
            </p:blipFill>
            <p:spPr>
              <a:xfrm>
                <a:off x="2617928" y="3842330"/>
                <a:ext cx="114300" cy="136209"/>
              </a:xfrm>
              <a:prstGeom prst="rect">
                <a:avLst/>
              </a:prstGeom>
            </p:spPr>
          </p:pic>
          <p:pic>
            <p:nvPicPr>
              <p:cNvPr id="73" name="Picture 72">
                <a:extLst>
                  <a:ext uri="{FF2B5EF4-FFF2-40B4-BE49-F238E27FC236}">
                    <a16:creationId xmlns:a16="http://schemas.microsoft.com/office/drawing/2014/main" id="{57B958C5-319B-0C50-7019-E4D6B4E2FE0D}"/>
                  </a:ext>
                </a:extLst>
              </p:cNvPr>
              <p:cNvPicPr>
                <a:picLocks noChangeAspect="1"/>
              </p:cNvPicPr>
              <p:nvPr/>
            </p:nvPicPr>
            <p:blipFill rotWithShape="1">
              <a:blip r:embed="rId3"/>
              <a:srcRect l="17328" t="12153" r="81443" b="83905"/>
              <a:stretch/>
            </p:blipFill>
            <p:spPr>
              <a:xfrm>
                <a:off x="3154136" y="3842329"/>
                <a:ext cx="114300" cy="136209"/>
              </a:xfrm>
              <a:prstGeom prst="rect">
                <a:avLst/>
              </a:prstGeom>
            </p:spPr>
          </p:pic>
          <p:pic>
            <p:nvPicPr>
              <p:cNvPr id="74" name="Picture 73">
                <a:extLst>
                  <a:ext uri="{FF2B5EF4-FFF2-40B4-BE49-F238E27FC236}">
                    <a16:creationId xmlns:a16="http://schemas.microsoft.com/office/drawing/2014/main" id="{1974E03C-AEAD-0F7D-A54C-A2477E7B3449}"/>
                  </a:ext>
                </a:extLst>
              </p:cNvPr>
              <p:cNvPicPr>
                <a:picLocks noChangeAspect="1"/>
              </p:cNvPicPr>
              <p:nvPr/>
            </p:nvPicPr>
            <p:blipFill rotWithShape="1">
              <a:blip r:embed="rId3"/>
              <a:srcRect l="17328" t="12153" r="81443" b="83905"/>
              <a:stretch/>
            </p:blipFill>
            <p:spPr>
              <a:xfrm>
                <a:off x="3798582" y="3845608"/>
                <a:ext cx="114300" cy="136209"/>
              </a:xfrm>
              <a:prstGeom prst="rect">
                <a:avLst/>
              </a:prstGeom>
            </p:spPr>
          </p:pic>
          <p:pic>
            <p:nvPicPr>
              <p:cNvPr id="75" name="Picture 74">
                <a:extLst>
                  <a:ext uri="{FF2B5EF4-FFF2-40B4-BE49-F238E27FC236}">
                    <a16:creationId xmlns:a16="http://schemas.microsoft.com/office/drawing/2014/main" id="{5C4D87C3-7F49-2F59-D385-26DD5BCF4932}"/>
                  </a:ext>
                </a:extLst>
              </p:cNvPr>
              <p:cNvPicPr>
                <a:picLocks noChangeAspect="1"/>
              </p:cNvPicPr>
              <p:nvPr/>
            </p:nvPicPr>
            <p:blipFill rotWithShape="1">
              <a:blip r:embed="rId3"/>
              <a:srcRect l="17328" t="12153" r="81443" b="83905"/>
              <a:stretch/>
            </p:blipFill>
            <p:spPr>
              <a:xfrm>
                <a:off x="4277640" y="3842328"/>
                <a:ext cx="114300" cy="136209"/>
              </a:xfrm>
              <a:prstGeom prst="rect">
                <a:avLst/>
              </a:prstGeom>
            </p:spPr>
          </p:pic>
          <p:pic>
            <p:nvPicPr>
              <p:cNvPr id="76" name="Picture 75">
                <a:extLst>
                  <a:ext uri="{FF2B5EF4-FFF2-40B4-BE49-F238E27FC236}">
                    <a16:creationId xmlns:a16="http://schemas.microsoft.com/office/drawing/2014/main" id="{AB865927-B775-1E0D-44AE-17BF8CECCBA1}"/>
                  </a:ext>
                </a:extLst>
              </p:cNvPr>
              <p:cNvPicPr>
                <a:picLocks noChangeAspect="1"/>
              </p:cNvPicPr>
              <p:nvPr/>
            </p:nvPicPr>
            <p:blipFill rotWithShape="1">
              <a:blip r:embed="rId3"/>
              <a:srcRect l="17328" t="12153" r="81443" b="83905"/>
              <a:stretch/>
            </p:blipFill>
            <p:spPr>
              <a:xfrm>
                <a:off x="4756698" y="3842328"/>
                <a:ext cx="114300" cy="136209"/>
              </a:xfrm>
              <a:prstGeom prst="rect">
                <a:avLst/>
              </a:prstGeom>
            </p:spPr>
          </p:pic>
          <p:pic>
            <p:nvPicPr>
              <p:cNvPr id="77" name="Picture 76">
                <a:extLst>
                  <a:ext uri="{FF2B5EF4-FFF2-40B4-BE49-F238E27FC236}">
                    <a16:creationId xmlns:a16="http://schemas.microsoft.com/office/drawing/2014/main" id="{62160360-4EAE-00F9-B502-EE6016DBA41E}"/>
                  </a:ext>
                </a:extLst>
              </p:cNvPr>
              <p:cNvPicPr>
                <a:picLocks noChangeAspect="1"/>
              </p:cNvPicPr>
              <p:nvPr/>
            </p:nvPicPr>
            <p:blipFill rotWithShape="1">
              <a:blip r:embed="rId3"/>
              <a:srcRect l="17328" t="12153" r="81443" b="83905"/>
              <a:stretch/>
            </p:blipFill>
            <p:spPr>
              <a:xfrm>
                <a:off x="5769480" y="3842328"/>
                <a:ext cx="114300" cy="136209"/>
              </a:xfrm>
              <a:prstGeom prst="rect">
                <a:avLst/>
              </a:prstGeom>
            </p:spPr>
          </p:pic>
          <p:pic>
            <p:nvPicPr>
              <p:cNvPr id="78" name="Picture 77">
                <a:extLst>
                  <a:ext uri="{FF2B5EF4-FFF2-40B4-BE49-F238E27FC236}">
                    <a16:creationId xmlns:a16="http://schemas.microsoft.com/office/drawing/2014/main" id="{C568BFC0-2801-D5DA-996F-9CA06447EB5B}"/>
                  </a:ext>
                </a:extLst>
              </p:cNvPr>
              <p:cNvPicPr>
                <a:picLocks noChangeAspect="1"/>
              </p:cNvPicPr>
              <p:nvPr/>
            </p:nvPicPr>
            <p:blipFill rotWithShape="1">
              <a:blip r:embed="rId3"/>
              <a:srcRect l="17328" t="12153" r="81443" b="83905"/>
              <a:stretch/>
            </p:blipFill>
            <p:spPr>
              <a:xfrm>
                <a:off x="6226374" y="3842328"/>
                <a:ext cx="114300" cy="136209"/>
              </a:xfrm>
              <a:prstGeom prst="rect">
                <a:avLst/>
              </a:prstGeom>
            </p:spPr>
          </p:pic>
          <p:pic>
            <p:nvPicPr>
              <p:cNvPr id="79" name="Picture 78">
                <a:extLst>
                  <a:ext uri="{FF2B5EF4-FFF2-40B4-BE49-F238E27FC236}">
                    <a16:creationId xmlns:a16="http://schemas.microsoft.com/office/drawing/2014/main" id="{E8A84630-937D-BFA2-C4C1-39744EA646EF}"/>
                  </a:ext>
                </a:extLst>
              </p:cNvPr>
              <p:cNvPicPr>
                <a:picLocks noChangeAspect="1"/>
              </p:cNvPicPr>
              <p:nvPr/>
            </p:nvPicPr>
            <p:blipFill rotWithShape="1">
              <a:blip r:embed="rId3"/>
              <a:srcRect l="17328" t="12153" r="81443" b="83905"/>
              <a:stretch/>
            </p:blipFill>
            <p:spPr>
              <a:xfrm>
                <a:off x="7068384" y="3842327"/>
                <a:ext cx="114300" cy="136209"/>
              </a:xfrm>
              <a:prstGeom prst="rect">
                <a:avLst/>
              </a:prstGeom>
            </p:spPr>
          </p:pic>
          <p:pic>
            <p:nvPicPr>
              <p:cNvPr id="80" name="Picture 79">
                <a:extLst>
                  <a:ext uri="{FF2B5EF4-FFF2-40B4-BE49-F238E27FC236}">
                    <a16:creationId xmlns:a16="http://schemas.microsoft.com/office/drawing/2014/main" id="{08EA212D-F222-ACB4-49E8-58EE06C3D710}"/>
                  </a:ext>
                </a:extLst>
              </p:cNvPr>
              <p:cNvPicPr>
                <a:picLocks noChangeAspect="1"/>
              </p:cNvPicPr>
              <p:nvPr/>
            </p:nvPicPr>
            <p:blipFill rotWithShape="1">
              <a:blip r:embed="rId3"/>
              <a:srcRect l="17328" t="12153" r="81443" b="83905"/>
              <a:stretch/>
            </p:blipFill>
            <p:spPr>
              <a:xfrm>
                <a:off x="8100129" y="3831414"/>
                <a:ext cx="114300" cy="136209"/>
              </a:xfrm>
              <a:prstGeom prst="rect">
                <a:avLst/>
              </a:prstGeom>
            </p:spPr>
          </p:pic>
          <p:pic>
            <p:nvPicPr>
              <p:cNvPr id="81" name="Picture 80">
                <a:extLst>
                  <a:ext uri="{FF2B5EF4-FFF2-40B4-BE49-F238E27FC236}">
                    <a16:creationId xmlns:a16="http://schemas.microsoft.com/office/drawing/2014/main" id="{9C7934A8-E129-8A8A-E136-1B8E652A5EA3}"/>
                  </a:ext>
                </a:extLst>
              </p:cNvPr>
              <p:cNvPicPr>
                <a:picLocks noChangeAspect="1"/>
              </p:cNvPicPr>
              <p:nvPr/>
            </p:nvPicPr>
            <p:blipFill rotWithShape="1">
              <a:blip r:embed="rId3"/>
              <a:srcRect l="17328" t="12153" r="81443" b="83905"/>
              <a:stretch/>
            </p:blipFill>
            <p:spPr>
              <a:xfrm>
                <a:off x="8941461" y="3842326"/>
                <a:ext cx="114300" cy="136209"/>
              </a:xfrm>
              <a:prstGeom prst="rect">
                <a:avLst/>
              </a:prstGeom>
            </p:spPr>
          </p:pic>
          <p:pic>
            <p:nvPicPr>
              <p:cNvPr id="82" name="Picture 81">
                <a:extLst>
                  <a:ext uri="{FF2B5EF4-FFF2-40B4-BE49-F238E27FC236}">
                    <a16:creationId xmlns:a16="http://schemas.microsoft.com/office/drawing/2014/main" id="{25A3CAA9-E457-18CF-7C52-C27DF58493E5}"/>
                  </a:ext>
                </a:extLst>
              </p:cNvPr>
              <p:cNvPicPr>
                <a:picLocks noChangeAspect="1"/>
              </p:cNvPicPr>
              <p:nvPr/>
            </p:nvPicPr>
            <p:blipFill rotWithShape="1">
              <a:blip r:embed="rId3"/>
              <a:srcRect l="17328" t="12153" r="81443" b="83905"/>
              <a:stretch/>
            </p:blipFill>
            <p:spPr>
              <a:xfrm>
                <a:off x="9359515" y="3836064"/>
                <a:ext cx="114300" cy="136209"/>
              </a:xfrm>
              <a:prstGeom prst="rect">
                <a:avLst/>
              </a:prstGeom>
            </p:spPr>
          </p:pic>
          <p:pic>
            <p:nvPicPr>
              <p:cNvPr id="83" name="Picture 82">
                <a:extLst>
                  <a:ext uri="{FF2B5EF4-FFF2-40B4-BE49-F238E27FC236}">
                    <a16:creationId xmlns:a16="http://schemas.microsoft.com/office/drawing/2014/main" id="{B452B869-AD7B-5B67-5A1C-DE971047D7CB}"/>
                  </a:ext>
                </a:extLst>
              </p:cNvPr>
              <p:cNvPicPr>
                <a:picLocks noChangeAspect="1"/>
              </p:cNvPicPr>
              <p:nvPr/>
            </p:nvPicPr>
            <p:blipFill rotWithShape="1">
              <a:blip r:embed="rId3"/>
              <a:srcRect l="17328" t="12153" r="81443" b="83905"/>
              <a:stretch/>
            </p:blipFill>
            <p:spPr>
              <a:xfrm>
                <a:off x="9694334" y="3838177"/>
                <a:ext cx="114300" cy="136209"/>
              </a:xfrm>
              <a:prstGeom prst="rect">
                <a:avLst/>
              </a:prstGeom>
            </p:spPr>
          </p:pic>
          <p:pic>
            <p:nvPicPr>
              <p:cNvPr id="84" name="Picture 83">
                <a:extLst>
                  <a:ext uri="{FF2B5EF4-FFF2-40B4-BE49-F238E27FC236}">
                    <a16:creationId xmlns:a16="http://schemas.microsoft.com/office/drawing/2014/main" id="{912561D0-A2AF-4EAB-FE3B-F7D28DD9310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5400000">
                <a:off x="5612705" y="4017898"/>
                <a:ext cx="473416" cy="372867"/>
              </a:xfrm>
              <a:prstGeom prst="rect">
                <a:avLst/>
              </a:prstGeom>
            </p:spPr>
          </p:pic>
        </p:grpSp>
        <p:grpSp>
          <p:nvGrpSpPr>
            <p:cNvPr id="52" name="Group 51">
              <a:extLst>
                <a:ext uri="{FF2B5EF4-FFF2-40B4-BE49-F238E27FC236}">
                  <a16:creationId xmlns:a16="http://schemas.microsoft.com/office/drawing/2014/main" id="{1685DEB2-09E5-BAA0-411F-81B9AD29BD92}"/>
                </a:ext>
              </a:extLst>
            </p:cNvPr>
            <p:cNvGrpSpPr/>
            <p:nvPr/>
          </p:nvGrpSpPr>
          <p:grpSpPr>
            <a:xfrm>
              <a:off x="3826876" y="3809949"/>
              <a:ext cx="5681819" cy="530596"/>
              <a:chOff x="4052108" y="2995202"/>
              <a:chExt cx="5930092" cy="530596"/>
            </a:xfrm>
          </p:grpSpPr>
          <p:sp>
            <p:nvSpPr>
              <p:cNvPr id="53" name="TextBox 52">
                <a:extLst>
                  <a:ext uri="{FF2B5EF4-FFF2-40B4-BE49-F238E27FC236}">
                    <a16:creationId xmlns:a16="http://schemas.microsoft.com/office/drawing/2014/main" id="{1DF03CDC-D453-CE30-1D56-479F2AB2697D}"/>
                  </a:ext>
                </a:extLst>
              </p:cNvPr>
              <p:cNvSpPr txBox="1"/>
              <p:nvPr/>
            </p:nvSpPr>
            <p:spPr>
              <a:xfrm>
                <a:off x="7731053" y="3003889"/>
                <a:ext cx="356935" cy="215444"/>
              </a:xfrm>
              <a:prstGeom prst="rect">
                <a:avLst/>
              </a:prstGeom>
              <a:noFill/>
            </p:spPr>
            <p:txBody>
              <a:bodyPr wrap="square" rtlCol="0">
                <a:spAutoFit/>
              </a:bodyPr>
              <a:lstStyle/>
              <a:p>
                <a:r>
                  <a:rPr lang="en-US" sz="800" dirty="0"/>
                  <a:t>Sell</a:t>
                </a:r>
                <a:endParaRPr lang="da-DK" sz="800" dirty="0"/>
              </a:p>
            </p:txBody>
          </p:sp>
          <p:grpSp>
            <p:nvGrpSpPr>
              <p:cNvPr id="54" name="Group 53">
                <a:extLst>
                  <a:ext uri="{FF2B5EF4-FFF2-40B4-BE49-F238E27FC236}">
                    <a16:creationId xmlns:a16="http://schemas.microsoft.com/office/drawing/2014/main" id="{04C0FA15-6DEF-1630-DE1E-B390C6803CF6}"/>
                  </a:ext>
                </a:extLst>
              </p:cNvPr>
              <p:cNvGrpSpPr/>
              <p:nvPr/>
            </p:nvGrpSpPr>
            <p:grpSpPr>
              <a:xfrm>
                <a:off x="4052108" y="2995202"/>
                <a:ext cx="5930092" cy="530596"/>
                <a:chOff x="3039836" y="2974847"/>
                <a:chExt cx="7417273" cy="670511"/>
              </a:xfrm>
            </p:grpSpPr>
            <p:pic>
              <p:nvPicPr>
                <p:cNvPr id="55" name="Picture 54">
                  <a:extLst>
                    <a:ext uri="{FF2B5EF4-FFF2-40B4-BE49-F238E27FC236}">
                      <a16:creationId xmlns:a16="http://schemas.microsoft.com/office/drawing/2014/main" id="{33251BA2-014E-9768-7E1A-C954002B3D7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5400000">
                  <a:off x="8838879" y="3262962"/>
                  <a:ext cx="427829" cy="336963"/>
                </a:xfrm>
                <a:prstGeom prst="rect">
                  <a:avLst/>
                </a:prstGeom>
              </p:spPr>
            </p:pic>
            <p:grpSp>
              <p:nvGrpSpPr>
                <p:cNvPr id="56" name="Group 55">
                  <a:extLst>
                    <a:ext uri="{FF2B5EF4-FFF2-40B4-BE49-F238E27FC236}">
                      <a16:creationId xmlns:a16="http://schemas.microsoft.com/office/drawing/2014/main" id="{B6DC0046-BFA4-6F1E-90D7-2FA5FE71B19E}"/>
                    </a:ext>
                  </a:extLst>
                </p:cNvPr>
                <p:cNvGrpSpPr/>
                <p:nvPr/>
              </p:nvGrpSpPr>
              <p:grpSpPr>
                <a:xfrm>
                  <a:off x="9410021" y="3034699"/>
                  <a:ext cx="288592" cy="138858"/>
                  <a:chOff x="9412166" y="3034666"/>
                  <a:chExt cx="288592" cy="138858"/>
                </a:xfrm>
              </p:grpSpPr>
              <p:pic>
                <p:nvPicPr>
                  <p:cNvPr id="70" name="Picture 69">
                    <a:extLst>
                      <a:ext uri="{FF2B5EF4-FFF2-40B4-BE49-F238E27FC236}">
                        <a16:creationId xmlns:a16="http://schemas.microsoft.com/office/drawing/2014/main" id="{A0DFBC12-E72B-6E90-A1EB-F4CC7AF950B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39433" t="16163" r="21397" b="8796"/>
                  <a:stretch/>
                </p:blipFill>
                <p:spPr>
                  <a:xfrm>
                    <a:off x="9412166" y="3034666"/>
                    <a:ext cx="144363" cy="138858"/>
                  </a:xfrm>
                  <a:prstGeom prst="rect">
                    <a:avLst/>
                  </a:prstGeom>
                </p:spPr>
              </p:pic>
              <p:pic>
                <p:nvPicPr>
                  <p:cNvPr id="71" name="Picture 70">
                    <a:extLst>
                      <a:ext uri="{FF2B5EF4-FFF2-40B4-BE49-F238E27FC236}">
                        <a16:creationId xmlns:a16="http://schemas.microsoft.com/office/drawing/2014/main" id="{EA36ED8A-9633-9CD3-9BFD-50CBEFEADB5B}"/>
                      </a:ext>
                    </a:extLst>
                  </p:cNvPr>
                  <p:cNvPicPr>
                    <a:picLocks noChangeAspect="1"/>
                  </p:cNvPicPr>
                  <p:nvPr/>
                </p:nvPicPr>
                <p:blipFill rotWithShape="1">
                  <a:blip r:embed="rId8"/>
                  <a:srcRect l="81587" t="9210" r="17115" b="89276"/>
                  <a:stretch/>
                </p:blipFill>
                <p:spPr>
                  <a:xfrm>
                    <a:off x="9558517" y="3072692"/>
                    <a:ext cx="142241" cy="93345"/>
                  </a:xfrm>
                  <a:prstGeom prst="rect">
                    <a:avLst/>
                  </a:prstGeom>
                  <a:ln w="38100">
                    <a:noFill/>
                  </a:ln>
                </p:spPr>
              </p:pic>
            </p:grpSp>
            <p:pic>
              <p:nvPicPr>
                <p:cNvPr id="57" name="Picture 56">
                  <a:extLst>
                    <a:ext uri="{FF2B5EF4-FFF2-40B4-BE49-F238E27FC236}">
                      <a16:creationId xmlns:a16="http://schemas.microsoft.com/office/drawing/2014/main" id="{9C181D38-228B-4F3E-992A-1804FDA5EBE0}"/>
                    </a:ext>
                  </a:extLst>
                </p:cNvPr>
                <p:cNvPicPr>
                  <a:picLocks noChangeAspect="1"/>
                </p:cNvPicPr>
                <p:nvPr/>
              </p:nvPicPr>
              <p:blipFill rotWithShape="1">
                <a:blip r:embed="rId8"/>
                <a:srcRect l="81587" t="9210" r="17115" b="89276"/>
                <a:stretch/>
              </p:blipFill>
              <p:spPr>
                <a:xfrm>
                  <a:off x="9953929" y="3073749"/>
                  <a:ext cx="142241" cy="93345"/>
                </a:xfrm>
                <a:prstGeom prst="rect">
                  <a:avLst/>
                </a:prstGeom>
                <a:ln w="38100">
                  <a:noFill/>
                </a:ln>
              </p:spPr>
            </p:pic>
            <p:pic>
              <p:nvPicPr>
                <p:cNvPr id="58" name="Picture 57">
                  <a:extLst>
                    <a:ext uri="{FF2B5EF4-FFF2-40B4-BE49-F238E27FC236}">
                      <a16:creationId xmlns:a16="http://schemas.microsoft.com/office/drawing/2014/main" id="{31C640A6-4FCA-33F3-6FDD-83E6566C165E}"/>
                    </a:ext>
                  </a:extLst>
                </p:cNvPr>
                <p:cNvPicPr>
                  <a:picLocks noChangeAspect="1"/>
                </p:cNvPicPr>
                <p:nvPr/>
              </p:nvPicPr>
              <p:blipFill rotWithShape="1">
                <a:blip r:embed="rId8"/>
                <a:srcRect l="81587" t="9210" r="17115" b="89276"/>
                <a:stretch/>
              </p:blipFill>
              <p:spPr>
                <a:xfrm>
                  <a:off x="10314868" y="3069055"/>
                  <a:ext cx="142241" cy="93345"/>
                </a:xfrm>
                <a:prstGeom prst="rect">
                  <a:avLst/>
                </a:prstGeom>
                <a:ln w="38100">
                  <a:noFill/>
                </a:ln>
              </p:spPr>
            </p:pic>
            <p:grpSp>
              <p:nvGrpSpPr>
                <p:cNvPr id="59" name="Group 58">
                  <a:extLst>
                    <a:ext uri="{FF2B5EF4-FFF2-40B4-BE49-F238E27FC236}">
                      <a16:creationId xmlns:a16="http://schemas.microsoft.com/office/drawing/2014/main" id="{AEE0DFAF-4E2D-3B6A-2058-954285A10D9B}"/>
                    </a:ext>
                  </a:extLst>
                </p:cNvPr>
                <p:cNvGrpSpPr/>
                <p:nvPr/>
              </p:nvGrpSpPr>
              <p:grpSpPr>
                <a:xfrm>
                  <a:off x="8944407" y="3043087"/>
                  <a:ext cx="395166" cy="132644"/>
                  <a:chOff x="8990105" y="3043529"/>
                  <a:chExt cx="395166" cy="132644"/>
                </a:xfrm>
              </p:grpSpPr>
              <p:pic>
                <p:nvPicPr>
                  <p:cNvPr id="68" name="Picture 67">
                    <a:extLst>
                      <a:ext uri="{FF2B5EF4-FFF2-40B4-BE49-F238E27FC236}">
                        <a16:creationId xmlns:a16="http://schemas.microsoft.com/office/drawing/2014/main" id="{77138FE4-3DEB-F9CF-A287-EC0A3FF7E37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585" b="95208" l="6509" r="94872">
                                <a14:foregroundMark x1="13807" y1="50479" x2="6509" y2="61022"/>
                                <a14:foregroundMark x1="30769" y1="87220" x2="55424" y2="95208"/>
                                <a14:foregroundMark x1="88955" y1="66454" x2="94872" y2="55272"/>
                                <a14:foregroundMark x1="57199" y1="51438" x2="53452" y2="61022"/>
                              </a14:backgroundRemoval>
                            </a14:imgEffect>
                          </a14:imgLayer>
                        </a14:imgProps>
                      </a:ext>
                    </a:extLst>
                  </a:blip>
                  <a:srcRect t="15741"/>
                  <a:stretch/>
                </p:blipFill>
                <p:spPr>
                  <a:xfrm>
                    <a:off x="8990105" y="3043529"/>
                    <a:ext cx="254999" cy="132644"/>
                  </a:xfrm>
                  <a:prstGeom prst="rect">
                    <a:avLst/>
                  </a:prstGeom>
                </p:spPr>
              </p:pic>
              <p:pic>
                <p:nvPicPr>
                  <p:cNvPr id="69" name="Picture 68">
                    <a:extLst>
                      <a:ext uri="{FF2B5EF4-FFF2-40B4-BE49-F238E27FC236}">
                        <a16:creationId xmlns:a16="http://schemas.microsoft.com/office/drawing/2014/main" id="{448827F4-9353-A635-958A-AA30F04524F4}"/>
                      </a:ext>
                    </a:extLst>
                  </p:cNvPr>
                  <p:cNvPicPr>
                    <a:picLocks noChangeAspect="1"/>
                  </p:cNvPicPr>
                  <p:nvPr/>
                </p:nvPicPr>
                <p:blipFill rotWithShape="1">
                  <a:blip r:embed="rId8"/>
                  <a:srcRect l="81587" t="9210" r="17115" b="89276"/>
                  <a:stretch/>
                </p:blipFill>
                <p:spPr>
                  <a:xfrm>
                    <a:off x="9243030" y="3068137"/>
                    <a:ext cx="142241" cy="93345"/>
                  </a:xfrm>
                  <a:prstGeom prst="rect">
                    <a:avLst/>
                  </a:prstGeom>
                  <a:ln w="38100">
                    <a:noFill/>
                  </a:ln>
                </p:spPr>
              </p:pic>
            </p:grpSp>
            <p:grpSp>
              <p:nvGrpSpPr>
                <p:cNvPr id="60" name="Group 59">
                  <a:extLst>
                    <a:ext uri="{FF2B5EF4-FFF2-40B4-BE49-F238E27FC236}">
                      <a16:creationId xmlns:a16="http://schemas.microsoft.com/office/drawing/2014/main" id="{7BA07DF4-C3F9-49C5-A7E6-D58EA48E4122}"/>
                    </a:ext>
                  </a:extLst>
                </p:cNvPr>
                <p:cNvGrpSpPr/>
                <p:nvPr/>
              </p:nvGrpSpPr>
              <p:grpSpPr>
                <a:xfrm>
                  <a:off x="7986539" y="2974847"/>
                  <a:ext cx="891950" cy="272256"/>
                  <a:chOff x="7986539" y="2974847"/>
                  <a:chExt cx="891950" cy="272256"/>
                </a:xfrm>
              </p:grpSpPr>
              <p:grpSp>
                <p:nvGrpSpPr>
                  <p:cNvPr id="64" name="Group 63">
                    <a:extLst>
                      <a:ext uri="{FF2B5EF4-FFF2-40B4-BE49-F238E27FC236}">
                        <a16:creationId xmlns:a16="http://schemas.microsoft.com/office/drawing/2014/main" id="{AEA959EA-CF98-7699-D046-B33D946B7665}"/>
                      </a:ext>
                    </a:extLst>
                  </p:cNvPr>
                  <p:cNvGrpSpPr/>
                  <p:nvPr/>
                </p:nvGrpSpPr>
                <p:grpSpPr>
                  <a:xfrm>
                    <a:off x="7986539" y="2974847"/>
                    <a:ext cx="782836" cy="272256"/>
                    <a:chOff x="8183067" y="2965774"/>
                    <a:chExt cx="782836" cy="272256"/>
                  </a:xfrm>
                </p:grpSpPr>
                <p:sp>
                  <p:nvSpPr>
                    <p:cNvPr id="66" name="TextBox 65">
                      <a:extLst>
                        <a:ext uri="{FF2B5EF4-FFF2-40B4-BE49-F238E27FC236}">
                          <a16:creationId xmlns:a16="http://schemas.microsoft.com/office/drawing/2014/main" id="{B41BDEAE-973A-1772-AC70-6A07F6D31D16}"/>
                        </a:ext>
                      </a:extLst>
                    </p:cNvPr>
                    <p:cNvSpPr txBox="1"/>
                    <p:nvPr/>
                  </p:nvSpPr>
                  <p:spPr>
                    <a:xfrm>
                      <a:off x="8183067" y="2965774"/>
                      <a:ext cx="782836" cy="272256"/>
                    </a:xfrm>
                    <a:prstGeom prst="rect">
                      <a:avLst/>
                    </a:prstGeom>
                    <a:noFill/>
                  </p:spPr>
                  <p:txBody>
                    <a:bodyPr wrap="square" rtlCol="0">
                      <a:spAutoFit/>
                    </a:bodyPr>
                    <a:lstStyle/>
                    <a:p>
                      <a:r>
                        <a:rPr lang="en-US" sz="800" dirty="0"/>
                        <a:t>Ship to:</a:t>
                      </a:r>
                      <a:endParaRPr lang="da-DK" sz="800" dirty="0"/>
                    </a:p>
                  </p:txBody>
                </p:sp>
                <p:pic>
                  <p:nvPicPr>
                    <p:cNvPr id="67" name="Picture 66">
                      <a:extLst>
                        <a:ext uri="{FF2B5EF4-FFF2-40B4-BE49-F238E27FC236}">
                          <a16:creationId xmlns:a16="http://schemas.microsoft.com/office/drawing/2014/main" id="{B9BFEC6F-D499-8670-0F77-17C27AB1C3DA}"/>
                        </a:ext>
                      </a:extLst>
                    </p:cNvPr>
                    <p:cNvPicPr>
                      <a:picLocks noChangeAspect="1"/>
                    </p:cNvPicPr>
                    <p:nvPr/>
                  </p:nvPicPr>
                  <p:blipFill rotWithShape="1">
                    <a:blip r:embed="rId11"/>
                    <a:srcRect l="991" t="1658" r="1232" b="2319"/>
                    <a:stretch/>
                  </p:blipFill>
                  <p:spPr>
                    <a:xfrm>
                      <a:off x="8753807" y="3036753"/>
                      <a:ext cx="168763" cy="137366"/>
                    </a:xfrm>
                    <a:prstGeom prst="rect">
                      <a:avLst/>
                    </a:prstGeom>
                  </p:spPr>
                </p:pic>
              </p:grpSp>
              <p:pic>
                <p:nvPicPr>
                  <p:cNvPr id="65" name="Picture 64">
                    <a:extLst>
                      <a:ext uri="{FF2B5EF4-FFF2-40B4-BE49-F238E27FC236}">
                        <a16:creationId xmlns:a16="http://schemas.microsoft.com/office/drawing/2014/main" id="{F1DCD341-9A97-62E7-0DCF-CEFD73A674AF}"/>
                      </a:ext>
                    </a:extLst>
                  </p:cNvPr>
                  <p:cNvPicPr>
                    <a:picLocks noChangeAspect="1"/>
                  </p:cNvPicPr>
                  <p:nvPr/>
                </p:nvPicPr>
                <p:blipFill rotWithShape="1">
                  <a:blip r:embed="rId8"/>
                  <a:srcRect l="81587" t="9210" r="17115" b="89276"/>
                  <a:stretch/>
                </p:blipFill>
                <p:spPr>
                  <a:xfrm>
                    <a:off x="8736248" y="3072691"/>
                    <a:ext cx="142241" cy="93345"/>
                  </a:xfrm>
                  <a:prstGeom prst="rect">
                    <a:avLst/>
                  </a:prstGeom>
                  <a:ln w="38100">
                    <a:noFill/>
                  </a:ln>
                </p:spPr>
              </p:pic>
            </p:grpSp>
            <p:pic>
              <p:nvPicPr>
                <p:cNvPr id="61" name="Picture 60">
                  <a:extLst>
                    <a:ext uri="{FF2B5EF4-FFF2-40B4-BE49-F238E27FC236}">
                      <a16:creationId xmlns:a16="http://schemas.microsoft.com/office/drawing/2014/main" id="{75B23C3D-1FA5-039D-0AF3-7E16480F21B8}"/>
                    </a:ext>
                  </a:extLst>
                </p:cNvPr>
                <p:cNvPicPr>
                  <a:picLocks noChangeAspect="1"/>
                </p:cNvPicPr>
                <p:nvPr/>
              </p:nvPicPr>
              <p:blipFill rotWithShape="1">
                <a:blip r:embed="rId8"/>
                <a:srcRect l="81587" t="9210" r="17115" b="89276"/>
                <a:stretch/>
              </p:blipFill>
              <p:spPr>
                <a:xfrm>
                  <a:off x="7946004" y="3067696"/>
                  <a:ext cx="142241" cy="93345"/>
                </a:xfrm>
                <a:prstGeom prst="rect">
                  <a:avLst/>
                </a:prstGeom>
                <a:ln w="38100">
                  <a:noFill/>
                </a:ln>
              </p:spPr>
            </p:pic>
            <p:pic>
              <p:nvPicPr>
                <p:cNvPr id="62" name="Picture 61">
                  <a:extLst>
                    <a:ext uri="{FF2B5EF4-FFF2-40B4-BE49-F238E27FC236}">
                      <a16:creationId xmlns:a16="http://schemas.microsoft.com/office/drawing/2014/main" id="{25D693D5-6D83-C8A6-F439-0DFDF968509A}"/>
                    </a:ext>
                  </a:extLst>
                </p:cNvPr>
                <p:cNvPicPr>
                  <a:picLocks noChangeAspect="1"/>
                </p:cNvPicPr>
                <p:nvPr/>
              </p:nvPicPr>
              <p:blipFill rotWithShape="1">
                <a:blip r:embed="rId3"/>
                <a:srcRect l="17328" t="12153" r="81443" b="83905"/>
                <a:stretch/>
              </p:blipFill>
              <p:spPr>
                <a:xfrm>
                  <a:off x="3039836" y="3040719"/>
                  <a:ext cx="114300" cy="136209"/>
                </a:xfrm>
                <a:prstGeom prst="rect">
                  <a:avLst/>
                </a:prstGeom>
              </p:spPr>
            </p:pic>
            <p:pic>
              <p:nvPicPr>
                <p:cNvPr id="63" name="Picture 62">
                  <a:extLst>
                    <a:ext uri="{FF2B5EF4-FFF2-40B4-BE49-F238E27FC236}">
                      <a16:creationId xmlns:a16="http://schemas.microsoft.com/office/drawing/2014/main" id="{26BBF088-9692-6CAD-3BFD-8AE7758FB422}"/>
                    </a:ext>
                  </a:extLst>
                </p:cNvPr>
                <p:cNvPicPr>
                  <a:picLocks noChangeAspect="1"/>
                </p:cNvPicPr>
                <p:nvPr/>
              </p:nvPicPr>
              <p:blipFill rotWithShape="1">
                <a:blip r:embed="rId3"/>
                <a:srcRect l="17328" t="12153" r="81443" b="83905"/>
                <a:stretch/>
              </p:blipFill>
              <p:spPr>
                <a:xfrm>
                  <a:off x="3762729" y="3040718"/>
                  <a:ext cx="114300" cy="136209"/>
                </a:xfrm>
                <a:prstGeom prst="rect">
                  <a:avLst/>
                </a:prstGeom>
              </p:spPr>
            </p:pic>
          </p:grpSp>
        </p:grpSp>
      </p:grpSp>
      <p:grpSp>
        <p:nvGrpSpPr>
          <p:cNvPr id="3" name="Group 2">
            <a:extLst>
              <a:ext uri="{FF2B5EF4-FFF2-40B4-BE49-F238E27FC236}">
                <a16:creationId xmlns:a16="http://schemas.microsoft.com/office/drawing/2014/main" id="{15902854-A37E-DE1F-F1EE-D9F21CA616E8}"/>
              </a:ext>
            </a:extLst>
          </p:cNvPr>
          <p:cNvGrpSpPr/>
          <p:nvPr/>
        </p:nvGrpSpPr>
        <p:grpSpPr>
          <a:xfrm>
            <a:off x="0" y="0"/>
            <a:ext cx="12192000" cy="584775"/>
            <a:chOff x="0" y="0"/>
            <a:chExt cx="12192000" cy="584775"/>
          </a:xfrm>
        </p:grpSpPr>
        <p:sp>
          <p:nvSpPr>
            <p:cNvPr id="4" name="TextBox 3">
              <a:extLst>
                <a:ext uri="{FF2B5EF4-FFF2-40B4-BE49-F238E27FC236}">
                  <a16:creationId xmlns:a16="http://schemas.microsoft.com/office/drawing/2014/main" id="{B7D0E16A-7708-5036-A3EC-13071467E900}"/>
                </a:ext>
              </a:extLst>
            </p:cNvPr>
            <p:cNvSpPr txBox="1"/>
            <p:nvPr/>
          </p:nvSpPr>
          <p:spPr>
            <a:xfrm>
              <a:off x="0" y="0"/>
              <a:ext cx="12192000" cy="584775"/>
            </a:xfrm>
            <a:prstGeom prst="rect">
              <a:avLst/>
            </a:prstGeom>
            <a:noFill/>
          </p:spPr>
          <p:txBody>
            <a:bodyPr wrap="square" rtlCol="0">
              <a:spAutoFit/>
            </a:bodyPr>
            <a:lstStyle/>
            <a:p>
              <a:r>
                <a:rPr lang="en-US" sz="3200" dirty="0"/>
                <a:t>Issue 2: Recommendations.</a:t>
              </a:r>
              <a:endParaRPr lang="da-DK" sz="3200" dirty="0"/>
            </a:p>
          </p:txBody>
        </p:sp>
        <p:cxnSp>
          <p:nvCxnSpPr>
            <p:cNvPr id="5" name="Straight Connector 4">
              <a:extLst>
                <a:ext uri="{FF2B5EF4-FFF2-40B4-BE49-F238E27FC236}">
                  <a16:creationId xmlns:a16="http://schemas.microsoft.com/office/drawing/2014/main" id="{C8123923-0D60-CF40-43F9-44625C7C5140}"/>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6211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9D83888-CFE4-C84B-555D-A099086EA6C8}"/>
              </a:ext>
            </a:extLst>
          </p:cNvPr>
          <p:cNvSpPr txBox="1"/>
          <p:nvPr/>
        </p:nvSpPr>
        <p:spPr>
          <a:xfrm>
            <a:off x="0" y="659043"/>
            <a:ext cx="5876925" cy="2554545"/>
          </a:xfrm>
          <a:prstGeom prst="rect">
            <a:avLst/>
          </a:prstGeom>
          <a:noFill/>
        </p:spPr>
        <p:txBody>
          <a:bodyPr wrap="square" rtlCol="0">
            <a:spAutoFit/>
          </a:bodyPr>
          <a:lstStyle/>
          <a:p>
            <a:r>
              <a:rPr lang="en-US" sz="2200" b="1" dirty="0"/>
              <a:t>Predicted issue: Information placement.</a:t>
            </a:r>
          </a:p>
          <a:p>
            <a:endParaRPr lang="en-US" b="1" dirty="0"/>
          </a:p>
          <a:p>
            <a:r>
              <a:rPr lang="en-US" u="sng" dirty="0"/>
              <a:t>Visual Hierarchy and consistency.</a:t>
            </a:r>
          </a:p>
          <a:p>
            <a:pPr marL="285750" indent="-285750">
              <a:buSzPct val="150000"/>
              <a:buFont typeface="Arial" panose="020B0604020202020204" pitchFamily="34" charset="0"/>
              <a:buChar char="•"/>
            </a:pPr>
            <a:r>
              <a:rPr lang="en-US" sz="1400" dirty="0"/>
              <a:t>This page includes a lot of text which is hard to distinguish. This could confuse and make the user have trouble finding the information they are searching for.</a:t>
            </a:r>
          </a:p>
          <a:p>
            <a:pPr marL="285750" indent="-285750">
              <a:buFont typeface="Arial" panose="020B0604020202020204" pitchFamily="34" charset="0"/>
              <a:buChar char="•"/>
            </a:pPr>
            <a:endParaRPr lang="en-US" sz="1400" b="1" dirty="0"/>
          </a:p>
          <a:p>
            <a:r>
              <a:rPr lang="en-US" u="sng" dirty="0"/>
              <a:t>P</a:t>
            </a:r>
            <a:r>
              <a:rPr lang="en-US" sz="1800" u="sng" dirty="0"/>
              <a:t>roximity.</a:t>
            </a:r>
            <a:r>
              <a:rPr lang="en-US" u="sng" dirty="0"/>
              <a:t> </a:t>
            </a:r>
          </a:p>
          <a:p>
            <a:pPr marL="285750" indent="-285750">
              <a:buSzPct val="150000"/>
              <a:buFont typeface="Arial" panose="020B0604020202020204" pitchFamily="34" charset="0"/>
              <a:buChar char="•"/>
            </a:pPr>
            <a:r>
              <a:rPr lang="en-US" sz="1400" dirty="0"/>
              <a:t>Similar products to the product being looked at, are presented before the actual specifications of the product itself.</a:t>
            </a:r>
            <a:endParaRPr lang="en-US" dirty="0"/>
          </a:p>
        </p:txBody>
      </p:sp>
      <p:sp>
        <p:nvSpPr>
          <p:cNvPr id="19" name="Rectangle 18">
            <a:extLst>
              <a:ext uri="{FF2B5EF4-FFF2-40B4-BE49-F238E27FC236}">
                <a16:creationId xmlns:a16="http://schemas.microsoft.com/office/drawing/2014/main" id="{54A3A0CE-8F7F-D2FA-44E0-1425781D5541}"/>
              </a:ext>
            </a:extLst>
          </p:cNvPr>
          <p:cNvSpPr/>
          <p:nvPr/>
        </p:nvSpPr>
        <p:spPr>
          <a:xfrm>
            <a:off x="2187372" y="3212521"/>
            <a:ext cx="2200713" cy="1501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Slide Number Placeholder 25">
            <a:extLst>
              <a:ext uri="{FF2B5EF4-FFF2-40B4-BE49-F238E27FC236}">
                <a16:creationId xmlns:a16="http://schemas.microsoft.com/office/drawing/2014/main" id="{9EF83A2A-45FE-5623-8189-B42D1909F6EA}"/>
              </a:ext>
            </a:extLst>
          </p:cNvPr>
          <p:cNvSpPr>
            <a:spLocks noGrp="1"/>
          </p:cNvSpPr>
          <p:nvPr>
            <p:ph type="sldNum" sz="quarter" idx="12"/>
          </p:nvPr>
        </p:nvSpPr>
        <p:spPr/>
        <p:txBody>
          <a:bodyPr/>
          <a:lstStyle/>
          <a:p>
            <a:fld id="{E94DD5AB-1CE1-40A7-9734-04060D4BE779}" type="slidenum">
              <a:rPr lang="da-DK" smtClean="0"/>
              <a:t>11</a:t>
            </a:fld>
            <a:endParaRPr lang="da-DK"/>
          </a:p>
        </p:txBody>
      </p:sp>
      <p:cxnSp>
        <p:nvCxnSpPr>
          <p:cNvPr id="30" name="Straight Connector 29">
            <a:extLst>
              <a:ext uri="{FF2B5EF4-FFF2-40B4-BE49-F238E27FC236}">
                <a16:creationId xmlns:a16="http://schemas.microsoft.com/office/drawing/2014/main" id="{27BAE318-C026-16B4-D1BC-AE4E6C577F36}"/>
              </a:ext>
            </a:extLst>
          </p:cNvPr>
          <p:cNvCxnSpPr>
            <a:cxnSpLocks/>
          </p:cNvCxnSpPr>
          <p:nvPr/>
        </p:nvCxnSpPr>
        <p:spPr>
          <a:xfrm>
            <a:off x="5973893" y="584775"/>
            <a:ext cx="0" cy="2982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33A1693-9F13-21B5-D666-20950B500D1A}"/>
              </a:ext>
            </a:extLst>
          </p:cNvPr>
          <p:cNvSpPr txBox="1"/>
          <p:nvPr/>
        </p:nvSpPr>
        <p:spPr>
          <a:xfrm>
            <a:off x="5973893" y="645176"/>
            <a:ext cx="6197148" cy="2862322"/>
          </a:xfrm>
          <a:prstGeom prst="rect">
            <a:avLst/>
          </a:prstGeom>
          <a:noFill/>
        </p:spPr>
        <p:txBody>
          <a:bodyPr wrap="square" rtlCol="0">
            <a:spAutoFit/>
          </a:bodyPr>
          <a:lstStyle/>
          <a:p>
            <a:r>
              <a:rPr lang="en-US" sz="2200" b="1" dirty="0"/>
              <a:t>Root cause of issue.</a:t>
            </a:r>
          </a:p>
          <a:p>
            <a:endParaRPr lang="en-US" sz="2400" dirty="0"/>
          </a:p>
          <a:p>
            <a:r>
              <a:rPr lang="en-US" u="sng" dirty="0"/>
              <a:t>Reading in relation to cognitive effort.</a:t>
            </a:r>
          </a:p>
          <a:p>
            <a:pPr marL="285750" indent="-285750">
              <a:buSzPct val="150000"/>
              <a:buFont typeface="Arial" panose="020B0604020202020204" pitchFamily="34" charset="0"/>
              <a:buChar char="•"/>
            </a:pPr>
            <a:r>
              <a:rPr lang="en-US" sz="1400" dirty="0"/>
              <a:t>Having a lot of text on a page that is not easily distinguished and organized will increase the possibility of users not being able to find the desired function or at least require more effort from the user. [2]</a:t>
            </a:r>
          </a:p>
          <a:p>
            <a:pPr>
              <a:buSzPct val="150000"/>
            </a:pPr>
            <a:endParaRPr lang="en-US" sz="1400" dirty="0"/>
          </a:p>
          <a:p>
            <a:pPr>
              <a:buSzPct val="150000"/>
            </a:pPr>
            <a:r>
              <a:rPr lang="en-US" u="sng" dirty="0"/>
              <a:t>Visual design, proximity.</a:t>
            </a:r>
            <a:endParaRPr lang="en-US" sz="1400" dirty="0"/>
          </a:p>
          <a:p>
            <a:pPr marL="285750" indent="-285750">
              <a:buSzPct val="150000"/>
              <a:buFont typeface="Arial" panose="020B0604020202020204" pitchFamily="34" charset="0"/>
              <a:buChar char="•"/>
            </a:pPr>
            <a:r>
              <a:rPr lang="en-US" sz="1400" dirty="0"/>
              <a:t>We will generally look for related objects in proximity to the object at hand [4]. Therefore, placing the product specifications close to the object can help users find this crucial information. </a:t>
            </a:r>
          </a:p>
        </p:txBody>
      </p:sp>
      <p:grpSp>
        <p:nvGrpSpPr>
          <p:cNvPr id="34" name="Group 33">
            <a:extLst>
              <a:ext uri="{FF2B5EF4-FFF2-40B4-BE49-F238E27FC236}">
                <a16:creationId xmlns:a16="http://schemas.microsoft.com/office/drawing/2014/main" id="{9C6E520C-2EA4-71D8-3892-B42398979A2F}"/>
              </a:ext>
            </a:extLst>
          </p:cNvPr>
          <p:cNvGrpSpPr/>
          <p:nvPr/>
        </p:nvGrpSpPr>
        <p:grpSpPr>
          <a:xfrm>
            <a:off x="2281609" y="3567274"/>
            <a:ext cx="7628782" cy="3332115"/>
            <a:chOff x="2145722" y="3798000"/>
            <a:chExt cx="7640278" cy="3098487"/>
          </a:xfrm>
        </p:grpSpPr>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2406000" y="3798000"/>
              <a:ext cx="7380000" cy="3046080"/>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6898640" y="6588760"/>
              <a:ext cx="2820258" cy="269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a:extLst>
                <a:ext uri="{FF2B5EF4-FFF2-40B4-BE49-F238E27FC236}">
                  <a16:creationId xmlns:a16="http://schemas.microsoft.com/office/drawing/2014/main" id="{5ED28EFB-28C9-F667-1C3D-34A87765C761}"/>
                </a:ext>
              </a:extLst>
            </p:cNvPr>
            <p:cNvPicPr>
              <a:picLocks noChangeAspect="1"/>
            </p:cNvPicPr>
            <p:nvPr/>
          </p:nvPicPr>
          <p:blipFill rotWithShape="1">
            <a:blip r:embed="rId3"/>
            <a:srcRect l="388"/>
            <a:stretch/>
          </p:blipFill>
          <p:spPr>
            <a:xfrm>
              <a:off x="2491743" y="3825818"/>
              <a:ext cx="7208513" cy="2665430"/>
            </a:xfrm>
            <a:prstGeom prst="rect">
              <a:avLst/>
            </a:prstGeom>
          </p:spPr>
        </p:pic>
        <p:pic>
          <p:nvPicPr>
            <p:cNvPr id="25" name="Picture 24">
              <a:extLst>
                <a:ext uri="{FF2B5EF4-FFF2-40B4-BE49-F238E27FC236}">
                  <a16:creationId xmlns:a16="http://schemas.microsoft.com/office/drawing/2014/main" id="{57E15C37-6F8A-AC06-D7B1-426F335BCC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2145722" y="5745592"/>
              <a:ext cx="473415" cy="372867"/>
            </a:xfrm>
            <a:prstGeom prst="rect">
              <a:avLst/>
            </a:prstGeom>
          </p:spPr>
        </p:pic>
        <p:sp>
          <p:nvSpPr>
            <p:cNvPr id="32" name="TextBox 31">
              <a:extLst>
                <a:ext uri="{FF2B5EF4-FFF2-40B4-BE49-F238E27FC236}">
                  <a16:creationId xmlns:a16="http://schemas.microsoft.com/office/drawing/2014/main" id="{21F20D83-D6C7-5662-3183-3858DAF1F340}"/>
                </a:ext>
              </a:extLst>
            </p:cNvPr>
            <p:cNvSpPr txBox="1"/>
            <p:nvPr/>
          </p:nvSpPr>
          <p:spPr>
            <a:xfrm>
              <a:off x="2406000" y="6524430"/>
              <a:ext cx="2259865" cy="372057"/>
            </a:xfrm>
            <a:prstGeom prst="rect">
              <a:avLst/>
            </a:prstGeom>
            <a:noFill/>
          </p:spPr>
          <p:txBody>
            <a:bodyPr wrap="square" rtlCol="0">
              <a:spAutoFit/>
            </a:bodyPr>
            <a:lstStyle/>
            <a:p>
              <a:r>
                <a:rPr lang="en-US" sz="2000" b="1" dirty="0"/>
                <a:t>Current design.</a:t>
              </a:r>
              <a:endParaRPr lang="da-DK" sz="2000" b="1" dirty="0"/>
            </a:p>
          </p:txBody>
        </p:sp>
      </p:grpSp>
      <p:grpSp>
        <p:nvGrpSpPr>
          <p:cNvPr id="2" name="Group 1">
            <a:extLst>
              <a:ext uri="{FF2B5EF4-FFF2-40B4-BE49-F238E27FC236}">
                <a16:creationId xmlns:a16="http://schemas.microsoft.com/office/drawing/2014/main" id="{5380ED4F-149D-8C19-B022-A21D6E4F3E0E}"/>
              </a:ext>
            </a:extLst>
          </p:cNvPr>
          <p:cNvGrpSpPr/>
          <p:nvPr/>
        </p:nvGrpSpPr>
        <p:grpSpPr>
          <a:xfrm>
            <a:off x="0" y="0"/>
            <a:ext cx="12192000" cy="584775"/>
            <a:chOff x="0" y="0"/>
            <a:chExt cx="12192000" cy="584775"/>
          </a:xfrm>
        </p:grpSpPr>
        <p:sp>
          <p:nvSpPr>
            <p:cNvPr id="3" name="TextBox 2">
              <a:extLst>
                <a:ext uri="{FF2B5EF4-FFF2-40B4-BE49-F238E27FC236}">
                  <a16:creationId xmlns:a16="http://schemas.microsoft.com/office/drawing/2014/main" id="{4F97ECFB-9AA2-5F48-E4F8-CE80FAB8ED1A}"/>
                </a:ext>
              </a:extLst>
            </p:cNvPr>
            <p:cNvSpPr txBox="1"/>
            <p:nvPr/>
          </p:nvSpPr>
          <p:spPr>
            <a:xfrm>
              <a:off x="0" y="0"/>
              <a:ext cx="12192000" cy="584775"/>
            </a:xfrm>
            <a:prstGeom prst="rect">
              <a:avLst/>
            </a:prstGeom>
            <a:noFill/>
          </p:spPr>
          <p:txBody>
            <a:bodyPr wrap="square" rtlCol="0">
              <a:spAutoFit/>
            </a:bodyPr>
            <a:lstStyle/>
            <a:p>
              <a:r>
                <a:rPr lang="en-US" sz="3200" dirty="0"/>
                <a:t>Issue 3: Problem Description.</a:t>
              </a:r>
              <a:endParaRPr lang="da-DK" sz="3200" dirty="0"/>
            </a:p>
          </p:txBody>
        </p:sp>
        <p:cxnSp>
          <p:nvCxnSpPr>
            <p:cNvPr id="4" name="Straight Connector 3">
              <a:extLst>
                <a:ext uri="{FF2B5EF4-FFF2-40B4-BE49-F238E27FC236}">
                  <a16:creationId xmlns:a16="http://schemas.microsoft.com/office/drawing/2014/main" id="{B3BDCFC3-20A8-A17D-F0A7-F8490AF8376F}"/>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6647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4A3A0CE-8F7F-D2FA-44E0-1425781D5541}"/>
              </a:ext>
            </a:extLst>
          </p:cNvPr>
          <p:cNvSpPr/>
          <p:nvPr/>
        </p:nvSpPr>
        <p:spPr>
          <a:xfrm>
            <a:off x="2187372" y="3212521"/>
            <a:ext cx="2200713" cy="1501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Slide Number Placeholder 25">
            <a:extLst>
              <a:ext uri="{FF2B5EF4-FFF2-40B4-BE49-F238E27FC236}">
                <a16:creationId xmlns:a16="http://schemas.microsoft.com/office/drawing/2014/main" id="{9EF83A2A-45FE-5623-8189-B42D1909F6EA}"/>
              </a:ext>
            </a:extLst>
          </p:cNvPr>
          <p:cNvSpPr>
            <a:spLocks noGrp="1"/>
          </p:cNvSpPr>
          <p:nvPr>
            <p:ph type="sldNum" sz="quarter" idx="12"/>
          </p:nvPr>
        </p:nvSpPr>
        <p:spPr/>
        <p:txBody>
          <a:bodyPr/>
          <a:lstStyle/>
          <a:p>
            <a:fld id="{E94DD5AB-1CE1-40A7-9734-04060D4BE779}" type="slidenum">
              <a:rPr lang="da-DK" smtClean="0"/>
              <a:t>12</a:t>
            </a:fld>
            <a:endParaRPr lang="da-DK"/>
          </a:p>
        </p:txBody>
      </p:sp>
      <p:cxnSp>
        <p:nvCxnSpPr>
          <p:cNvPr id="30" name="Straight Connector 29">
            <a:extLst>
              <a:ext uri="{FF2B5EF4-FFF2-40B4-BE49-F238E27FC236}">
                <a16:creationId xmlns:a16="http://schemas.microsoft.com/office/drawing/2014/main" id="{27BAE318-C026-16B4-D1BC-AE4E6C577F36}"/>
              </a:ext>
            </a:extLst>
          </p:cNvPr>
          <p:cNvCxnSpPr>
            <a:cxnSpLocks/>
          </p:cNvCxnSpPr>
          <p:nvPr/>
        </p:nvCxnSpPr>
        <p:spPr>
          <a:xfrm>
            <a:off x="5973893" y="619066"/>
            <a:ext cx="2857" cy="31789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11EF672-758E-61B5-80D7-46B796CBA443}"/>
              </a:ext>
            </a:extLst>
          </p:cNvPr>
          <p:cNvGrpSpPr/>
          <p:nvPr/>
        </p:nvGrpSpPr>
        <p:grpSpPr>
          <a:xfrm>
            <a:off x="2280000" y="3564000"/>
            <a:ext cx="7632000" cy="3344240"/>
            <a:chOff x="1915253" y="3274376"/>
            <a:chExt cx="8211049" cy="3638281"/>
          </a:xfrm>
        </p:grpSpPr>
        <p:sp>
          <p:nvSpPr>
            <p:cNvPr id="4" name="Rectangle 3">
              <a:extLst>
                <a:ext uri="{FF2B5EF4-FFF2-40B4-BE49-F238E27FC236}">
                  <a16:creationId xmlns:a16="http://schemas.microsoft.com/office/drawing/2014/main" id="{0DC867AE-5496-C674-8B23-95AF4EE64525}"/>
                </a:ext>
              </a:extLst>
            </p:cNvPr>
            <p:cNvSpPr/>
            <p:nvPr/>
          </p:nvSpPr>
          <p:spPr>
            <a:xfrm>
              <a:off x="6901718" y="6566249"/>
              <a:ext cx="2817179" cy="29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a:extLst>
                <a:ext uri="{FF2B5EF4-FFF2-40B4-BE49-F238E27FC236}">
                  <a16:creationId xmlns:a16="http://schemas.microsoft.com/office/drawing/2014/main" id="{08ABCE8B-FDC4-BC3B-E167-41E8EFCA8495}"/>
                </a:ext>
              </a:extLst>
            </p:cNvPr>
            <p:cNvSpPr txBox="1"/>
            <p:nvPr/>
          </p:nvSpPr>
          <p:spPr>
            <a:xfrm>
              <a:off x="2406000" y="6524430"/>
              <a:ext cx="2259865" cy="303090"/>
            </a:xfrm>
            <a:prstGeom prst="rect">
              <a:avLst/>
            </a:prstGeom>
            <a:noFill/>
          </p:spPr>
          <p:txBody>
            <a:bodyPr wrap="square" rtlCol="0">
              <a:spAutoFit/>
            </a:bodyPr>
            <a:lstStyle/>
            <a:p>
              <a:r>
                <a:rPr lang="en-US" sz="2000" b="1" dirty="0"/>
                <a:t>Current design</a:t>
              </a:r>
              <a:endParaRPr lang="da-DK" sz="2000" b="1" dirty="0"/>
            </a:p>
          </p:txBody>
        </p:sp>
        <p:pic>
          <p:nvPicPr>
            <p:cNvPr id="16" name="Picture 15">
              <a:extLst>
                <a:ext uri="{FF2B5EF4-FFF2-40B4-BE49-F238E27FC236}">
                  <a16:creationId xmlns:a16="http://schemas.microsoft.com/office/drawing/2014/main" id="{3DE59C5C-358A-D11A-36B8-D580D7D7FA5E}"/>
                </a:ext>
              </a:extLst>
            </p:cNvPr>
            <p:cNvPicPr>
              <a:picLocks noChangeAspect="1"/>
            </p:cNvPicPr>
            <p:nvPr/>
          </p:nvPicPr>
          <p:blipFill rotWithShape="1">
            <a:blip r:embed="rId2"/>
            <a:srcRect l="1197" t="6938" r="51968" b="6833"/>
            <a:stretch/>
          </p:blipFill>
          <p:spPr>
            <a:xfrm>
              <a:off x="2270904" y="3274376"/>
              <a:ext cx="7650193" cy="3583624"/>
            </a:xfrm>
            <a:prstGeom prst="rect">
              <a:avLst/>
            </a:prstGeom>
          </p:spPr>
        </p:pic>
        <p:pic>
          <p:nvPicPr>
            <p:cNvPr id="5" name="Picture 4">
              <a:extLst>
                <a:ext uri="{FF2B5EF4-FFF2-40B4-BE49-F238E27FC236}">
                  <a16:creationId xmlns:a16="http://schemas.microsoft.com/office/drawing/2014/main" id="{D1406ABA-6F7C-DF59-1FD6-A4052EF30AA9}"/>
                </a:ext>
              </a:extLst>
            </p:cNvPr>
            <p:cNvPicPr>
              <a:picLocks noChangeAspect="1"/>
            </p:cNvPicPr>
            <p:nvPr/>
          </p:nvPicPr>
          <p:blipFill rotWithShape="1">
            <a:blip r:embed="rId3"/>
            <a:srcRect l="1006"/>
            <a:stretch/>
          </p:blipFill>
          <p:spPr>
            <a:xfrm>
              <a:off x="2344547" y="3328035"/>
              <a:ext cx="7477114" cy="3125275"/>
            </a:xfrm>
            <a:prstGeom prst="rect">
              <a:avLst/>
            </a:prstGeom>
          </p:spPr>
        </p:pic>
        <p:pic>
          <p:nvPicPr>
            <p:cNvPr id="18" name="Picture 17">
              <a:extLst>
                <a:ext uri="{FF2B5EF4-FFF2-40B4-BE49-F238E27FC236}">
                  <a16:creationId xmlns:a16="http://schemas.microsoft.com/office/drawing/2014/main" id="{7547DA0D-8FAA-16FB-A7AE-7390F113C4C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1915253" y="5488325"/>
              <a:ext cx="490747" cy="438667"/>
            </a:xfrm>
            <a:prstGeom prst="rect">
              <a:avLst/>
            </a:prstGeom>
          </p:spPr>
        </p:pic>
        <p:pic>
          <p:nvPicPr>
            <p:cNvPr id="20" name="Picture 19">
              <a:extLst>
                <a:ext uri="{FF2B5EF4-FFF2-40B4-BE49-F238E27FC236}">
                  <a16:creationId xmlns:a16="http://schemas.microsoft.com/office/drawing/2014/main" id="{E5A613C8-0876-6926-9177-15A4A1E35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1941998" y="3547825"/>
              <a:ext cx="490747" cy="438667"/>
            </a:xfrm>
            <a:prstGeom prst="rect">
              <a:avLst/>
            </a:prstGeom>
          </p:spPr>
        </p:pic>
        <p:sp>
          <p:nvSpPr>
            <p:cNvPr id="21" name="TextBox 20">
              <a:extLst>
                <a:ext uri="{FF2B5EF4-FFF2-40B4-BE49-F238E27FC236}">
                  <a16:creationId xmlns:a16="http://schemas.microsoft.com/office/drawing/2014/main" id="{9A11D88F-15FE-11D4-0D9C-A5BC34AF1026}"/>
                </a:ext>
              </a:extLst>
            </p:cNvPr>
            <p:cNvSpPr txBox="1"/>
            <p:nvPr/>
          </p:nvSpPr>
          <p:spPr>
            <a:xfrm>
              <a:off x="2269889" y="6477367"/>
              <a:ext cx="2342602" cy="435290"/>
            </a:xfrm>
            <a:prstGeom prst="rect">
              <a:avLst/>
            </a:prstGeom>
            <a:noFill/>
          </p:spPr>
          <p:txBody>
            <a:bodyPr wrap="square" rtlCol="0">
              <a:spAutoFit/>
            </a:bodyPr>
            <a:lstStyle/>
            <a:p>
              <a:r>
                <a:rPr lang="en-US" sz="2000" b="1" dirty="0"/>
                <a:t>Current design.</a:t>
              </a:r>
              <a:endParaRPr lang="da-DK" sz="2000" b="1" dirty="0"/>
            </a:p>
          </p:txBody>
        </p:sp>
        <p:sp>
          <p:nvSpPr>
            <p:cNvPr id="22" name="Rectangle 21">
              <a:extLst>
                <a:ext uri="{FF2B5EF4-FFF2-40B4-BE49-F238E27FC236}">
                  <a16:creationId xmlns:a16="http://schemas.microsoft.com/office/drawing/2014/main" id="{4B785A32-0EED-F15D-D56D-0DD5C595B130}"/>
                </a:ext>
              </a:extLst>
            </p:cNvPr>
            <p:cNvSpPr/>
            <p:nvPr/>
          </p:nvSpPr>
          <p:spPr>
            <a:xfrm>
              <a:off x="7202790" y="6541247"/>
              <a:ext cx="2923512" cy="316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sp>
        <p:nvSpPr>
          <p:cNvPr id="2" name="TextBox 1">
            <a:extLst>
              <a:ext uri="{FF2B5EF4-FFF2-40B4-BE49-F238E27FC236}">
                <a16:creationId xmlns:a16="http://schemas.microsoft.com/office/drawing/2014/main" id="{873AF8DA-BC53-813B-05AE-11C1756B27DE}"/>
              </a:ext>
            </a:extLst>
          </p:cNvPr>
          <p:cNvSpPr txBox="1"/>
          <p:nvPr/>
        </p:nvSpPr>
        <p:spPr>
          <a:xfrm>
            <a:off x="5973893" y="645176"/>
            <a:ext cx="6197148" cy="2862322"/>
          </a:xfrm>
          <a:prstGeom prst="rect">
            <a:avLst/>
          </a:prstGeom>
          <a:noFill/>
        </p:spPr>
        <p:txBody>
          <a:bodyPr wrap="square" rtlCol="0">
            <a:spAutoFit/>
          </a:bodyPr>
          <a:lstStyle/>
          <a:p>
            <a:r>
              <a:rPr lang="en-US" sz="2200" b="1" dirty="0"/>
              <a:t>Root cause of issue.</a:t>
            </a:r>
          </a:p>
          <a:p>
            <a:endParaRPr lang="en-US" sz="2400" dirty="0"/>
          </a:p>
          <a:p>
            <a:r>
              <a:rPr lang="en-US" u="sng" dirty="0"/>
              <a:t>Reading in relation to cognitive effort.</a:t>
            </a:r>
          </a:p>
          <a:p>
            <a:pPr marL="285750" indent="-285750">
              <a:buSzPct val="150000"/>
              <a:buFont typeface="Arial" panose="020B0604020202020204" pitchFamily="34" charset="0"/>
              <a:buChar char="•"/>
            </a:pPr>
            <a:r>
              <a:rPr lang="en-US" sz="1400" dirty="0"/>
              <a:t>Having a lot of text on a page that is not easily distinguished and organized will increase the possibility of users not being able to find the desired function or at least require more effort from the user. [2]</a:t>
            </a:r>
          </a:p>
          <a:p>
            <a:pPr>
              <a:buSzPct val="150000"/>
            </a:pPr>
            <a:endParaRPr lang="en-US" sz="1400" dirty="0"/>
          </a:p>
          <a:p>
            <a:pPr>
              <a:buSzPct val="150000"/>
            </a:pPr>
            <a:r>
              <a:rPr lang="en-US" u="sng" dirty="0"/>
              <a:t>Visual design, proximity.</a:t>
            </a:r>
            <a:endParaRPr lang="en-US" sz="1400" dirty="0"/>
          </a:p>
          <a:p>
            <a:pPr marL="285750" indent="-285750">
              <a:buSzPct val="150000"/>
              <a:buFont typeface="Arial" panose="020B0604020202020204" pitchFamily="34" charset="0"/>
              <a:buChar char="•"/>
            </a:pPr>
            <a:r>
              <a:rPr lang="en-US" sz="1400" dirty="0"/>
              <a:t>We will generally look for related objects in proximity to the object at hand [4]. Therefore, placing the product specifications close to the object can help users find this crucial information. </a:t>
            </a:r>
          </a:p>
        </p:txBody>
      </p:sp>
      <p:sp>
        <p:nvSpPr>
          <p:cNvPr id="3" name="TextBox 2">
            <a:extLst>
              <a:ext uri="{FF2B5EF4-FFF2-40B4-BE49-F238E27FC236}">
                <a16:creationId xmlns:a16="http://schemas.microsoft.com/office/drawing/2014/main" id="{ECF52A31-CE07-FF8F-CA9D-985D47B3D0C9}"/>
              </a:ext>
            </a:extLst>
          </p:cNvPr>
          <p:cNvSpPr txBox="1"/>
          <p:nvPr/>
        </p:nvSpPr>
        <p:spPr>
          <a:xfrm>
            <a:off x="0" y="659043"/>
            <a:ext cx="5876925" cy="2554545"/>
          </a:xfrm>
          <a:prstGeom prst="rect">
            <a:avLst/>
          </a:prstGeom>
          <a:noFill/>
        </p:spPr>
        <p:txBody>
          <a:bodyPr wrap="square" rtlCol="0">
            <a:spAutoFit/>
          </a:bodyPr>
          <a:lstStyle/>
          <a:p>
            <a:r>
              <a:rPr lang="en-US" sz="2200" b="1" dirty="0"/>
              <a:t>Predicted issue: Information placement.</a:t>
            </a:r>
          </a:p>
          <a:p>
            <a:endParaRPr lang="en-US" b="1" dirty="0"/>
          </a:p>
          <a:p>
            <a:r>
              <a:rPr lang="en-US" u="sng" dirty="0"/>
              <a:t>Visual Hierarchy and consistency.</a:t>
            </a:r>
          </a:p>
          <a:p>
            <a:pPr marL="285750" indent="-285750">
              <a:buSzPct val="150000"/>
              <a:buFont typeface="Arial" panose="020B0604020202020204" pitchFamily="34" charset="0"/>
              <a:buChar char="•"/>
            </a:pPr>
            <a:r>
              <a:rPr lang="en-US" sz="1400" dirty="0"/>
              <a:t>This page includes a lot of text which is hard to distinguish. This could confuse and make the user have trouble finding the information they are searching for.</a:t>
            </a:r>
          </a:p>
          <a:p>
            <a:pPr marL="285750" indent="-285750">
              <a:buFont typeface="Arial" panose="020B0604020202020204" pitchFamily="34" charset="0"/>
              <a:buChar char="•"/>
            </a:pPr>
            <a:endParaRPr lang="en-US" sz="1400" b="1" dirty="0"/>
          </a:p>
          <a:p>
            <a:r>
              <a:rPr lang="en-US" u="sng" dirty="0"/>
              <a:t>P</a:t>
            </a:r>
            <a:r>
              <a:rPr lang="en-US" sz="1800" u="sng" dirty="0"/>
              <a:t>roximity.</a:t>
            </a:r>
            <a:r>
              <a:rPr lang="en-US" u="sng" dirty="0"/>
              <a:t> </a:t>
            </a:r>
          </a:p>
          <a:p>
            <a:pPr marL="285750" indent="-285750">
              <a:buSzPct val="150000"/>
              <a:buFont typeface="Arial" panose="020B0604020202020204" pitchFamily="34" charset="0"/>
              <a:buChar char="•"/>
            </a:pPr>
            <a:r>
              <a:rPr lang="en-US" sz="1400" dirty="0"/>
              <a:t>Similar products to the product being looked at, are presented before the actual specifications of the product itself.</a:t>
            </a:r>
            <a:endParaRPr lang="en-US" dirty="0"/>
          </a:p>
        </p:txBody>
      </p:sp>
      <p:grpSp>
        <p:nvGrpSpPr>
          <p:cNvPr id="6" name="Group 5">
            <a:extLst>
              <a:ext uri="{FF2B5EF4-FFF2-40B4-BE49-F238E27FC236}">
                <a16:creationId xmlns:a16="http://schemas.microsoft.com/office/drawing/2014/main" id="{BB8EF09C-92CF-5B6A-D555-6CED94E8D113}"/>
              </a:ext>
            </a:extLst>
          </p:cNvPr>
          <p:cNvGrpSpPr/>
          <p:nvPr/>
        </p:nvGrpSpPr>
        <p:grpSpPr>
          <a:xfrm>
            <a:off x="0" y="0"/>
            <a:ext cx="12192000" cy="584775"/>
            <a:chOff x="0" y="0"/>
            <a:chExt cx="12192000" cy="584775"/>
          </a:xfrm>
        </p:grpSpPr>
        <p:sp>
          <p:nvSpPr>
            <p:cNvPr id="7" name="TextBox 6">
              <a:extLst>
                <a:ext uri="{FF2B5EF4-FFF2-40B4-BE49-F238E27FC236}">
                  <a16:creationId xmlns:a16="http://schemas.microsoft.com/office/drawing/2014/main" id="{FC935B5D-DA0C-DCD8-6553-30D3EAD84AFF}"/>
                </a:ext>
              </a:extLst>
            </p:cNvPr>
            <p:cNvSpPr txBox="1"/>
            <p:nvPr/>
          </p:nvSpPr>
          <p:spPr>
            <a:xfrm>
              <a:off x="0" y="0"/>
              <a:ext cx="12192000" cy="584775"/>
            </a:xfrm>
            <a:prstGeom prst="rect">
              <a:avLst/>
            </a:prstGeom>
            <a:noFill/>
          </p:spPr>
          <p:txBody>
            <a:bodyPr wrap="square" rtlCol="0">
              <a:spAutoFit/>
            </a:bodyPr>
            <a:lstStyle/>
            <a:p>
              <a:r>
                <a:rPr lang="en-US" sz="3200" dirty="0"/>
                <a:t>Issue 3: Problem Description further example.</a:t>
              </a:r>
              <a:endParaRPr lang="da-DK" sz="3200" dirty="0"/>
            </a:p>
          </p:txBody>
        </p:sp>
        <p:cxnSp>
          <p:nvCxnSpPr>
            <p:cNvPr id="8" name="Straight Connector 7">
              <a:extLst>
                <a:ext uri="{FF2B5EF4-FFF2-40B4-BE49-F238E27FC236}">
                  <a16:creationId xmlns:a16="http://schemas.microsoft.com/office/drawing/2014/main" id="{C8EB13D5-9661-BF7D-202E-8BBE87056008}"/>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CA7D0972-C84B-A1A4-80E5-CE73575A8527}"/>
              </a:ext>
            </a:extLst>
          </p:cNvPr>
          <p:cNvCxnSpPr>
            <a:cxnSpLocks/>
          </p:cNvCxnSpPr>
          <p:nvPr/>
        </p:nvCxnSpPr>
        <p:spPr>
          <a:xfrm>
            <a:off x="5973893" y="584775"/>
            <a:ext cx="0" cy="2982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38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BFD9620-4187-E1C9-7838-BC87103A7D13}"/>
              </a:ext>
            </a:extLst>
          </p:cNvPr>
          <p:cNvGrpSpPr/>
          <p:nvPr/>
        </p:nvGrpSpPr>
        <p:grpSpPr>
          <a:xfrm>
            <a:off x="2172990" y="3258000"/>
            <a:ext cx="7846021" cy="3600000"/>
            <a:chOff x="1831379" y="2838721"/>
            <a:chExt cx="7846021" cy="3127740"/>
          </a:xfrm>
        </p:grpSpPr>
        <p:grpSp>
          <p:nvGrpSpPr>
            <p:cNvPr id="10" name="Group 9">
              <a:extLst>
                <a:ext uri="{FF2B5EF4-FFF2-40B4-BE49-F238E27FC236}">
                  <a16:creationId xmlns:a16="http://schemas.microsoft.com/office/drawing/2014/main" id="{A56D3233-3076-E7F3-3DD4-FFCEB8710B16}"/>
                </a:ext>
              </a:extLst>
            </p:cNvPr>
            <p:cNvGrpSpPr/>
            <p:nvPr/>
          </p:nvGrpSpPr>
          <p:grpSpPr>
            <a:xfrm>
              <a:off x="2182774" y="2838721"/>
              <a:ext cx="7494626" cy="3127740"/>
              <a:chOff x="2094388" y="3028426"/>
              <a:chExt cx="8003225" cy="3829573"/>
            </a:xfrm>
          </p:grpSpPr>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2094388" y="3028426"/>
                <a:ext cx="8003225" cy="3812152"/>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7247380" y="6508331"/>
                <a:ext cx="2777464" cy="349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7" name="Picture 6">
                <a:extLst>
                  <a:ext uri="{FF2B5EF4-FFF2-40B4-BE49-F238E27FC236}">
                    <a16:creationId xmlns:a16="http://schemas.microsoft.com/office/drawing/2014/main" id="{BFB43ED0-7F03-1EA9-32CA-8F576B23664C}"/>
                  </a:ext>
                </a:extLst>
              </p:cNvPr>
              <p:cNvPicPr>
                <a:picLocks noChangeAspect="1"/>
              </p:cNvPicPr>
              <p:nvPr/>
            </p:nvPicPr>
            <p:blipFill>
              <a:blip r:embed="rId3"/>
              <a:stretch>
                <a:fillRect/>
              </a:stretch>
            </p:blipFill>
            <p:spPr>
              <a:xfrm>
                <a:off x="2187372" y="3076683"/>
                <a:ext cx="7817256" cy="3327784"/>
              </a:xfrm>
              <a:prstGeom prst="rect">
                <a:avLst/>
              </a:prstGeom>
            </p:spPr>
          </p:pic>
        </p:grpSp>
        <p:pic>
          <p:nvPicPr>
            <p:cNvPr id="4" name="Picture 3">
              <a:extLst>
                <a:ext uri="{FF2B5EF4-FFF2-40B4-BE49-F238E27FC236}">
                  <a16:creationId xmlns:a16="http://schemas.microsoft.com/office/drawing/2014/main" id="{D1F80FF3-4EF3-A1FE-77F0-81AAA25A895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1831379" y="4494817"/>
              <a:ext cx="480768" cy="381121"/>
            </a:xfrm>
            <a:prstGeom prst="rect">
              <a:avLst/>
            </a:prstGeom>
          </p:spPr>
        </p:pic>
      </p:grpSp>
      <p:sp>
        <p:nvSpPr>
          <p:cNvPr id="8" name="Slide Number Placeholder 7">
            <a:extLst>
              <a:ext uri="{FF2B5EF4-FFF2-40B4-BE49-F238E27FC236}">
                <a16:creationId xmlns:a16="http://schemas.microsoft.com/office/drawing/2014/main" id="{102F9A71-F455-2260-7307-5554F8A7CC32}"/>
              </a:ext>
            </a:extLst>
          </p:cNvPr>
          <p:cNvSpPr>
            <a:spLocks noGrp="1"/>
          </p:cNvSpPr>
          <p:nvPr>
            <p:ph type="sldNum" sz="quarter" idx="12"/>
          </p:nvPr>
        </p:nvSpPr>
        <p:spPr/>
        <p:txBody>
          <a:bodyPr/>
          <a:lstStyle/>
          <a:p>
            <a:fld id="{E94DD5AB-1CE1-40A7-9734-04060D4BE779}" type="slidenum">
              <a:rPr lang="da-DK" smtClean="0"/>
              <a:t>13</a:t>
            </a:fld>
            <a:endParaRPr lang="da-DK"/>
          </a:p>
        </p:txBody>
      </p:sp>
      <p:grpSp>
        <p:nvGrpSpPr>
          <p:cNvPr id="2" name="Group 1">
            <a:extLst>
              <a:ext uri="{FF2B5EF4-FFF2-40B4-BE49-F238E27FC236}">
                <a16:creationId xmlns:a16="http://schemas.microsoft.com/office/drawing/2014/main" id="{7E74E640-2907-B28A-C979-25A6A1AE26E6}"/>
              </a:ext>
            </a:extLst>
          </p:cNvPr>
          <p:cNvGrpSpPr/>
          <p:nvPr/>
        </p:nvGrpSpPr>
        <p:grpSpPr>
          <a:xfrm>
            <a:off x="0" y="0"/>
            <a:ext cx="12192000" cy="584775"/>
            <a:chOff x="0" y="0"/>
            <a:chExt cx="12192000" cy="584775"/>
          </a:xfrm>
        </p:grpSpPr>
        <p:sp>
          <p:nvSpPr>
            <p:cNvPr id="3" name="TextBox 2">
              <a:extLst>
                <a:ext uri="{FF2B5EF4-FFF2-40B4-BE49-F238E27FC236}">
                  <a16:creationId xmlns:a16="http://schemas.microsoft.com/office/drawing/2014/main" id="{29BF9432-9FF9-54BF-EA70-ED14B8C6A56E}"/>
                </a:ext>
              </a:extLst>
            </p:cNvPr>
            <p:cNvSpPr txBox="1"/>
            <p:nvPr/>
          </p:nvSpPr>
          <p:spPr>
            <a:xfrm>
              <a:off x="0" y="0"/>
              <a:ext cx="12192000" cy="584775"/>
            </a:xfrm>
            <a:prstGeom prst="rect">
              <a:avLst/>
            </a:prstGeom>
            <a:noFill/>
          </p:spPr>
          <p:txBody>
            <a:bodyPr wrap="square" rtlCol="0">
              <a:spAutoFit/>
            </a:bodyPr>
            <a:lstStyle/>
            <a:p>
              <a:r>
                <a:rPr lang="en-US" sz="3200" dirty="0"/>
                <a:t>Issue 3: </a:t>
              </a:r>
              <a:r>
                <a:rPr lang="en-US" sz="3200" dirty="0" err="1"/>
                <a:t>Bergfreunde</a:t>
              </a:r>
              <a:r>
                <a:rPr lang="en-US" sz="3200" dirty="0"/>
                <a:t> example.</a:t>
              </a:r>
              <a:endParaRPr lang="da-DK" sz="3200" dirty="0"/>
            </a:p>
          </p:txBody>
        </p:sp>
        <p:cxnSp>
          <p:nvCxnSpPr>
            <p:cNvPr id="5" name="Straight Connector 4">
              <a:extLst>
                <a:ext uri="{FF2B5EF4-FFF2-40B4-BE49-F238E27FC236}">
                  <a16:creationId xmlns:a16="http://schemas.microsoft.com/office/drawing/2014/main" id="{A036F62E-5FD1-8598-E74C-0C3C15DDD60D}"/>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884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7D3059D-CEFD-7B4D-3DB8-28E502C62A4E}"/>
              </a:ext>
            </a:extLst>
          </p:cNvPr>
          <p:cNvSpPr>
            <a:spLocks noGrp="1"/>
          </p:cNvSpPr>
          <p:nvPr>
            <p:ph type="sldNum" sz="quarter" idx="12"/>
          </p:nvPr>
        </p:nvSpPr>
        <p:spPr/>
        <p:txBody>
          <a:bodyPr/>
          <a:lstStyle/>
          <a:p>
            <a:fld id="{E94DD5AB-1CE1-40A7-9734-04060D4BE779}" type="slidenum">
              <a:rPr lang="da-DK" smtClean="0"/>
              <a:t>14</a:t>
            </a:fld>
            <a:endParaRPr lang="da-DK"/>
          </a:p>
        </p:txBody>
      </p:sp>
      <p:sp>
        <p:nvSpPr>
          <p:cNvPr id="34" name="TextBox 33">
            <a:extLst>
              <a:ext uri="{FF2B5EF4-FFF2-40B4-BE49-F238E27FC236}">
                <a16:creationId xmlns:a16="http://schemas.microsoft.com/office/drawing/2014/main" id="{7FC8B273-B2C8-6067-B9BD-7A798198CBB3}"/>
              </a:ext>
            </a:extLst>
          </p:cNvPr>
          <p:cNvSpPr txBox="1"/>
          <p:nvPr/>
        </p:nvSpPr>
        <p:spPr>
          <a:xfrm>
            <a:off x="96967" y="645177"/>
            <a:ext cx="12074077" cy="2369880"/>
          </a:xfrm>
          <a:prstGeom prst="rect">
            <a:avLst/>
          </a:prstGeom>
          <a:noFill/>
        </p:spPr>
        <p:txBody>
          <a:bodyPr wrap="square" rtlCol="0">
            <a:spAutoFit/>
          </a:bodyPr>
          <a:lstStyle/>
          <a:p>
            <a:r>
              <a:rPr lang="en-US" sz="2200" b="1" dirty="0"/>
              <a:t>Recommendations to utilize industry standards and proximity.</a:t>
            </a:r>
          </a:p>
          <a:p>
            <a:endParaRPr lang="en-US" sz="2400" b="1" dirty="0"/>
          </a:p>
          <a:p>
            <a:r>
              <a:rPr lang="en-US" u="sng" dirty="0"/>
              <a:t>Industry standards and proximity.</a:t>
            </a:r>
          </a:p>
          <a:p>
            <a:endParaRPr lang="en-US" sz="1400" u="sng" dirty="0"/>
          </a:p>
          <a:p>
            <a:pPr marL="285750" indent="-285750">
              <a:buSzPct val="150000"/>
              <a:buFont typeface="Arial" panose="020B0604020202020204" pitchFamily="34" charset="0"/>
              <a:buChar char="•"/>
            </a:pPr>
            <a:r>
              <a:rPr lang="en-US" sz="1400" dirty="0"/>
              <a:t>Add the section about the item, shipping and other information close to the item, as users will expect aspects related to the item in proximity.</a:t>
            </a:r>
          </a:p>
          <a:p>
            <a:pPr marL="285750" indent="-285750">
              <a:buSzPct val="150000"/>
              <a:buFont typeface="Arial" panose="020B0604020202020204" pitchFamily="34" charset="0"/>
              <a:buChar char="•"/>
            </a:pPr>
            <a:endParaRPr lang="en-US" sz="1400" dirty="0"/>
          </a:p>
          <a:p>
            <a:pPr marL="285750" indent="-285750">
              <a:buSzPct val="150000"/>
              <a:buFont typeface="Arial" panose="020B0604020202020204" pitchFamily="34" charset="0"/>
              <a:buChar char="•"/>
            </a:pPr>
            <a:r>
              <a:rPr lang="en-US" sz="1400" dirty="0"/>
              <a:t>Changing the location of the text with information of duties, delivery etc. to the section about the item. This can help with the visual hierarchy i.e., making users look at the most important aspects, while still being able to access the information.</a:t>
            </a:r>
          </a:p>
          <a:p>
            <a:pPr>
              <a:buSzPct val="150000"/>
            </a:pPr>
            <a:endParaRPr lang="en-US" sz="1400" dirty="0"/>
          </a:p>
        </p:txBody>
      </p:sp>
      <p:grpSp>
        <p:nvGrpSpPr>
          <p:cNvPr id="40" name="Group 39">
            <a:extLst>
              <a:ext uri="{FF2B5EF4-FFF2-40B4-BE49-F238E27FC236}">
                <a16:creationId xmlns:a16="http://schemas.microsoft.com/office/drawing/2014/main" id="{6519690D-3CB6-AB66-ABB8-28462B6D3942}"/>
              </a:ext>
            </a:extLst>
          </p:cNvPr>
          <p:cNvGrpSpPr/>
          <p:nvPr/>
        </p:nvGrpSpPr>
        <p:grpSpPr>
          <a:xfrm>
            <a:off x="1560782" y="3191460"/>
            <a:ext cx="8430149" cy="3666540"/>
            <a:chOff x="1765712" y="3258000"/>
            <a:chExt cx="8430149" cy="3666540"/>
          </a:xfrm>
        </p:grpSpPr>
        <p:pic>
          <p:nvPicPr>
            <p:cNvPr id="36" name="Picture 35">
              <a:extLst>
                <a:ext uri="{FF2B5EF4-FFF2-40B4-BE49-F238E27FC236}">
                  <a16:creationId xmlns:a16="http://schemas.microsoft.com/office/drawing/2014/main" id="{A9D45B08-24A7-9C5A-2D13-97B3C3A64415}"/>
                </a:ext>
              </a:extLst>
            </p:cNvPr>
            <p:cNvPicPr>
              <a:picLocks noChangeAspect="1"/>
            </p:cNvPicPr>
            <p:nvPr/>
          </p:nvPicPr>
          <p:blipFill rotWithShape="1">
            <a:blip r:embed="rId2"/>
            <a:srcRect l="1197" t="6938" r="51968" b="6833"/>
            <a:stretch/>
          </p:blipFill>
          <p:spPr>
            <a:xfrm>
              <a:off x="2545668" y="3258000"/>
              <a:ext cx="7650193" cy="3583624"/>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7096487" y="6532880"/>
              <a:ext cx="3045733" cy="32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TextBox 34">
              <a:extLst>
                <a:ext uri="{FF2B5EF4-FFF2-40B4-BE49-F238E27FC236}">
                  <a16:creationId xmlns:a16="http://schemas.microsoft.com/office/drawing/2014/main" id="{E2E6C0B9-543A-C432-283C-E09972A640CB}"/>
                </a:ext>
              </a:extLst>
            </p:cNvPr>
            <p:cNvSpPr txBox="1"/>
            <p:nvPr/>
          </p:nvSpPr>
          <p:spPr>
            <a:xfrm>
              <a:off x="2406000" y="6524430"/>
              <a:ext cx="2259865" cy="400110"/>
            </a:xfrm>
            <a:prstGeom prst="rect">
              <a:avLst/>
            </a:prstGeom>
            <a:noFill/>
          </p:spPr>
          <p:txBody>
            <a:bodyPr wrap="square" rtlCol="0">
              <a:spAutoFit/>
            </a:bodyPr>
            <a:lstStyle/>
            <a:p>
              <a:r>
                <a:rPr lang="en-US" sz="2000" b="1" dirty="0"/>
                <a:t>Re-design.</a:t>
              </a:r>
              <a:endParaRPr lang="da-DK" sz="2000" b="1" dirty="0"/>
            </a:p>
          </p:txBody>
        </p:sp>
        <p:pic>
          <p:nvPicPr>
            <p:cNvPr id="38" name="Picture 37">
              <a:extLst>
                <a:ext uri="{FF2B5EF4-FFF2-40B4-BE49-F238E27FC236}">
                  <a16:creationId xmlns:a16="http://schemas.microsoft.com/office/drawing/2014/main" id="{8881925D-A5F2-E0AB-C968-4FC6F69A0689}"/>
                </a:ext>
              </a:extLst>
            </p:cNvPr>
            <p:cNvPicPr>
              <a:picLocks noChangeAspect="1"/>
            </p:cNvPicPr>
            <p:nvPr/>
          </p:nvPicPr>
          <p:blipFill rotWithShape="1">
            <a:blip r:embed="rId3"/>
            <a:srcRect l="1811" t="4631" r="2030" b="3016"/>
            <a:stretch/>
          </p:blipFill>
          <p:spPr>
            <a:xfrm>
              <a:off x="2591475" y="3286125"/>
              <a:ext cx="7533599" cy="3185159"/>
            </a:xfrm>
            <a:prstGeom prst="rect">
              <a:avLst/>
            </a:prstGeom>
          </p:spPr>
        </p:pic>
        <p:pic>
          <p:nvPicPr>
            <p:cNvPr id="39" name="Picture 38">
              <a:extLst>
                <a:ext uri="{FF2B5EF4-FFF2-40B4-BE49-F238E27FC236}">
                  <a16:creationId xmlns:a16="http://schemas.microsoft.com/office/drawing/2014/main" id="{62BC440D-A8E0-CD5E-53B7-99D8D11F5A5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1765712" y="5307075"/>
              <a:ext cx="473415" cy="372867"/>
            </a:xfrm>
            <a:prstGeom prst="rect">
              <a:avLst/>
            </a:prstGeom>
          </p:spPr>
        </p:pic>
      </p:grpSp>
      <p:grpSp>
        <p:nvGrpSpPr>
          <p:cNvPr id="2" name="Group 1">
            <a:extLst>
              <a:ext uri="{FF2B5EF4-FFF2-40B4-BE49-F238E27FC236}">
                <a16:creationId xmlns:a16="http://schemas.microsoft.com/office/drawing/2014/main" id="{25E25793-EE0E-A9CA-8ED3-AD143180AD7B}"/>
              </a:ext>
            </a:extLst>
          </p:cNvPr>
          <p:cNvGrpSpPr/>
          <p:nvPr/>
        </p:nvGrpSpPr>
        <p:grpSpPr>
          <a:xfrm>
            <a:off x="0" y="0"/>
            <a:ext cx="12192000" cy="584775"/>
            <a:chOff x="0" y="0"/>
            <a:chExt cx="12192000" cy="584775"/>
          </a:xfrm>
        </p:grpSpPr>
        <p:sp>
          <p:nvSpPr>
            <p:cNvPr id="3" name="TextBox 2">
              <a:extLst>
                <a:ext uri="{FF2B5EF4-FFF2-40B4-BE49-F238E27FC236}">
                  <a16:creationId xmlns:a16="http://schemas.microsoft.com/office/drawing/2014/main" id="{0D0FDA68-8C3A-C9FC-D725-4F12D824574E}"/>
                </a:ext>
              </a:extLst>
            </p:cNvPr>
            <p:cNvSpPr txBox="1"/>
            <p:nvPr/>
          </p:nvSpPr>
          <p:spPr>
            <a:xfrm>
              <a:off x="0" y="0"/>
              <a:ext cx="12192000" cy="584775"/>
            </a:xfrm>
            <a:prstGeom prst="rect">
              <a:avLst/>
            </a:prstGeom>
            <a:noFill/>
          </p:spPr>
          <p:txBody>
            <a:bodyPr wrap="square" rtlCol="0">
              <a:spAutoFit/>
            </a:bodyPr>
            <a:lstStyle/>
            <a:p>
              <a:r>
                <a:rPr lang="en-US" sz="3200" dirty="0"/>
                <a:t>Issue 3: Recommendations.</a:t>
              </a:r>
              <a:endParaRPr lang="da-DK" sz="3200" dirty="0"/>
            </a:p>
          </p:txBody>
        </p:sp>
        <p:cxnSp>
          <p:nvCxnSpPr>
            <p:cNvPr id="4" name="Straight Connector 3">
              <a:extLst>
                <a:ext uri="{FF2B5EF4-FFF2-40B4-BE49-F238E27FC236}">
                  <a16:creationId xmlns:a16="http://schemas.microsoft.com/office/drawing/2014/main" id="{28EC6B0C-5549-4948-2A86-DC907B73E84E}"/>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3641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9D83888-CFE4-C84B-555D-A099086EA6C8}"/>
              </a:ext>
            </a:extLst>
          </p:cNvPr>
          <p:cNvSpPr txBox="1"/>
          <p:nvPr/>
        </p:nvSpPr>
        <p:spPr>
          <a:xfrm>
            <a:off x="157168" y="5188781"/>
            <a:ext cx="5876925" cy="923330"/>
          </a:xfrm>
          <a:prstGeom prst="rect">
            <a:avLst/>
          </a:prstGeom>
          <a:noFill/>
        </p:spPr>
        <p:txBody>
          <a:bodyPr wrap="square" rtlCol="0">
            <a:spAutoFit/>
          </a:bodyPr>
          <a:lstStyle/>
          <a:p>
            <a:endParaRPr lang="en-US" dirty="0"/>
          </a:p>
          <a:p>
            <a:endParaRPr lang="en-US" dirty="0"/>
          </a:p>
          <a:p>
            <a:endParaRPr lang="en-US" dirty="0"/>
          </a:p>
        </p:txBody>
      </p:sp>
      <p:sp>
        <p:nvSpPr>
          <p:cNvPr id="10" name="Slide Number Placeholder 9">
            <a:extLst>
              <a:ext uri="{FF2B5EF4-FFF2-40B4-BE49-F238E27FC236}">
                <a16:creationId xmlns:a16="http://schemas.microsoft.com/office/drawing/2014/main" id="{40A3B2C7-5A44-D4C8-5CE9-1C66317C5C30}"/>
              </a:ext>
            </a:extLst>
          </p:cNvPr>
          <p:cNvSpPr>
            <a:spLocks noGrp="1"/>
          </p:cNvSpPr>
          <p:nvPr>
            <p:ph type="sldNum" sz="quarter" idx="12"/>
          </p:nvPr>
        </p:nvSpPr>
        <p:spPr/>
        <p:txBody>
          <a:bodyPr/>
          <a:lstStyle/>
          <a:p>
            <a:fld id="{E94DD5AB-1CE1-40A7-9734-04060D4BE779}" type="slidenum">
              <a:rPr lang="da-DK" smtClean="0"/>
              <a:t>15</a:t>
            </a:fld>
            <a:endParaRPr lang="da-DK"/>
          </a:p>
        </p:txBody>
      </p:sp>
      <p:sp>
        <p:nvSpPr>
          <p:cNvPr id="16" name="TextBox 15">
            <a:extLst>
              <a:ext uri="{FF2B5EF4-FFF2-40B4-BE49-F238E27FC236}">
                <a16:creationId xmlns:a16="http://schemas.microsoft.com/office/drawing/2014/main" id="{0EBC47B7-858F-3B2D-EA96-DCC9D748D742}"/>
              </a:ext>
            </a:extLst>
          </p:cNvPr>
          <p:cNvSpPr txBox="1"/>
          <p:nvPr/>
        </p:nvSpPr>
        <p:spPr>
          <a:xfrm>
            <a:off x="0" y="709377"/>
            <a:ext cx="5876925" cy="1785104"/>
          </a:xfrm>
          <a:prstGeom prst="rect">
            <a:avLst/>
          </a:prstGeom>
          <a:noFill/>
        </p:spPr>
        <p:txBody>
          <a:bodyPr wrap="square" rtlCol="0">
            <a:spAutoFit/>
          </a:bodyPr>
          <a:lstStyle/>
          <a:p>
            <a:r>
              <a:rPr lang="en-US" sz="2200" b="1" dirty="0"/>
              <a:t>Predicted issue: selling items.</a:t>
            </a:r>
          </a:p>
          <a:p>
            <a:endParaRPr lang="en-US" sz="2400" b="1" dirty="0"/>
          </a:p>
          <a:p>
            <a:r>
              <a:rPr lang="en-US" u="sng" dirty="0"/>
              <a:t>Core functionalities being hidden.</a:t>
            </a:r>
          </a:p>
          <a:p>
            <a:endParaRPr lang="en-US" u="sng" dirty="0"/>
          </a:p>
          <a:p>
            <a:pPr marL="285750" indent="-285750">
              <a:buSzPct val="150000"/>
              <a:buFont typeface="Arial" panose="020B0604020202020204" pitchFamily="34" charset="0"/>
              <a:buChar char="•"/>
            </a:pPr>
            <a:r>
              <a:rPr lang="en-US" sz="1400" dirty="0"/>
              <a:t>Due to the quite unique functionality of being able to sell products on </a:t>
            </a:r>
            <a:r>
              <a:rPr lang="en-US" sz="1400" dirty="0" err="1"/>
              <a:t>ebay</a:t>
            </a:r>
            <a:r>
              <a:rPr lang="en-US" sz="1400" dirty="0"/>
              <a:t>, this should be more easily noticeable, as its very well hidden.</a:t>
            </a:r>
          </a:p>
        </p:txBody>
      </p:sp>
      <p:cxnSp>
        <p:nvCxnSpPr>
          <p:cNvPr id="17" name="Straight Connector 16">
            <a:extLst>
              <a:ext uri="{FF2B5EF4-FFF2-40B4-BE49-F238E27FC236}">
                <a16:creationId xmlns:a16="http://schemas.microsoft.com/office/drawing/2014/main" id="{E54BF1C9-0F0C-C53C-2634-E31AAB3B08EF}"/>
              </a:ext>
            </a:extLst>
          </p:cNvPr>
          <p:cNvCxnSpPr>
            <a:cxnSpLocks/>
          </p:cNvCxnSpPr>
          <p:nvPr/>
        </p:nvCxnSpPr>
        <p:spPr>
          <a:xfrm>
            <a:off x="5973893" y="619066"/>
            <a:ext cx="0" cy="2090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F02EDE-B6C0-C497-807C-70362BEB6033}"/>
              </a:ext>
            </a:extLst>
          </p:cNvPr>
          <p:cNvSpPr txBox="1"/>
          <p:nvPr/>
        </p:nvSpPr>
        <p:spPr>
          <a:xfrm>
            <a:off x="5973893" y="645176"/>
            <a:ext cx="5927983" cy="2000548"/>
          </a:xfrm>
          <a:prstGeom prst="rect">
            <a:avLst/>
          </a:prstGeom>
          <a:noFill/>
        </p:spPr>
        <p:txBody>
          <a:bodyPr wrap="square" rtlCol="0">
            <a:spAutoFit/>
          </a:bodyPr>
          <a:lstStyle/>
          <a:p>
            <a:r>
              <a:rPr lang="en-US" sz="2200" b="1" dirty="0"/>
              <a:t>Root cause of issue.</a:t>
            </a:r>
          </a:p>
          <a:p>
            <a:endParaRPr lang="en-US" sz="2400" dirty="0"/>
          </a:p>
          <a:p>
            <a:r>
              <a:rPr lang="en-US" u="sng" dirty="0"/>
              <a:t>Visibility and proximity.</a:t>
            </a:r>
          </a:p>
          <a:p>
            <a:endParaRPr lang="en-US" u="sng" dirty="0"/>
          </a:p>
          <a:p>
            <a:pPr marL="285750" indent="-285750">
              <a:buSzPct val="150000"/>
              <a:buFont typeface="Arial" panose="020B0604020202020204" pitchFamily="34" charset="0"/>
              <a:buChar char="•"/>
            </a:pPr>
            <a:r>
              <a:rPr lang="en-US" sz="1400" dirty="0"/>
              <a:t>It can be challenging to notice the possibility of selling items, as this option is hidden among buying options. The visual system tends to group things based on proximity, making the selling option less noticeable.[4]</a:t>
            </a:r>
          </a:p>
        </p:txBody>
      </p:sp>
      <p:sp>
        <p:nvSpPr>
          <p:cNvPr id="24" name="Rectangle 23">
            <a:extLst>
              <a:ext uri="{FF2B5EF4-FFF2-40B4-BE49-F238E27FC236}">
                <a16:creationId xmlns:a16="http://schemas.microsoft.com/office/drawing/2014/main" id="{F4E06E39-E960-61C9-5744-9E577DC6BD6E}"/>
              </a:ext>
            </a:extLst>
          </p:cNvPr>
          <p:cNvSpPr/>
          <p:nvPr/>
        </p:nvSpPr>
        <p:spPr>
          <a:xfrm>
            <a:off x="7039672" y="6497767"/>
            <a:ext cx="3016328" cy="3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5" name="Straight Connector 24">
            <a:extLst>
              <a:ext uri="{FF2B5EF4-FFF2-40B4-BE49-F238E27FC236}">
                <a16:creationId xmlns:a16="http://schemas.microsoft.com/office/drawing/2014/main" id="{C89282FF-2A4E-BAA7-3C7F-1DB8483B5A7A}"/>
              </a:ext>
            </a:extLst>
          </p:cNvPr>
          <p:cNvCxnSpPr>
            <a:cxnSpLocks/>
          </p:cNvCxnSpPr>
          <p:nvPr/>
        </p:nvCxnSpPr>
        <p:spPr>
          <a:xfrm>
            <a:off x="5973893" y="584775"/>
            <a:ext cx="0" cy="2368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B70A9A5-9AF5-3E5E-95A2-EE3B118D20A1}"/>
              </a:ext>
            </a:extLst>
          </p:cNvPr>
          <p:cNvSpPr txBox="1"/>
          <p:nvPr/>
        </p:nvSpPr>
        <p:spPr>
          <a:xfrm>
            <a:off x="2136000" y="6465565"/>
            <a:ext cx="2425221" cy="356576"/>
          </a:xfrm>
          <a:prstGeom prst="rect">
            <a:avLst/>
          </a:prstGeom>
          <a:noFill/>
        </p:spPr>
        <p:txBody>
          <a:bodyPr wrap="square" rtlCol="0">
            <a:spAutoFit/>
          </a:bodyPr>
          <a:lstStyle/>
          <a:p>
            <a:r>
              <a:rPr lang="en-US" sz="2000" b="1" dirty="0"/>
              <a:t>Current design</a:t>
            </a:r>
            <a:endParaRPr lang="da-DK" sz="2000" b="1" dirty="0"/>
          </a:p>
        </p:txBody>
      </p:sp>
      <p:grpSp>
        <p:nvGrpSpPr>
          <p:cNvPr id="15" name="Group 14">
            <a:extLst>
              <a:ext uri="{FF2B5EF4-FFF2-40B4-BE49-F238E27FC236}">
                <a16:creationId xmlns:a16="http://schemas.microsoft.com/office/drawing/2014/main" id="{70BD972A-DB14-225F-620F-69EE0AF5A473}"/>
              </a:ext>
            </a:extLst>
          </p:cNvPr>
          <p:cNvGrpSpPr/>
          <p:nvPr/>
        </p:nvGrpSpPr>
        <p:grpSpPr>
          <a:xfrm>
            <a:off x="2029317" y="2952925"/>
            <a:ext cx="8133367" cy="3918392"/>
            <a:chOff x="1007121" y="2836506"/>
            <a:chExt cx="10177758" cy="4053295"/>
          </a:xfrm>
        </p:grpSpPr>
        <p:pic>
          <p:nvPicPr>
            <p:cNvPr id="18" name="Picture 17">
              <a:extLst>
                <a:ext uri="{FF2B5EF4-FFF2-40B4-BE49-F238E27FC236}">
                  <a16:creationId xmlns:a16="http://schemas.microsoft.com/office/drawing/2014/main" id="{A879BE8B-656A-770C-72B6-C8787E44CC6F}"/>
                </a:ext>
              </a:extLst>
            </p:cNvPr>
            <p:cNvPicPr>
              <a:picLocks noChangeAspect="1"/>
            </p:cNvPicPr>
            <p:nvPr/>
          </p:nvPicPr>
          <p:blipFill rotWithShape="1">
            <a:blip r:embed="rId2"/>
            <a:srcRect l="1197" t="6938" r="51968" b="6833"/>
            <a:stretch/>
          </p:blipFill>
          <p:spPr>
            <a:xfrm>
              <a:off x="1007121" y="2836506"/>
              <a:ext cx="10177758" cy="4021494"/>
            </a:xfrm>
            <a:prstGeom prst="rect">
              <a:avLst/>
            </a:prstGeom>
          </p:spPr>
        </p:pic>
        <p:pic>
          <p:nvPicPr>
            <p:cNvPr id="20" name="Picture 19">
              <a:extLst>
                <a:ext uri="{FF2B5EF4-FFF2-40B4-BE49-F238E27FC236}">
                  <a16:creationId xmlns:a16="http://schemas.microsoft.com/office/drawing/2014/main" id="{D6213977-D46E-4132-74FF-55499D272B00}"/>
                </a:ext>
              </a:extLst>
            </p:cNvPr>
            <p:cNvPicPr>
              <a:picLocks noChangeAspect="1"/>
            </p:cNvPicPr>
            <p:nvPr/>
          </p:nvPicPr>
          <p:blipFill rotWithShape="1">
            <a:blip r:embed="rId3"/>
            <a:srcRect t="1" b="1439"/>
            <a:stretch/>
          </p:blipFill>
          <p:spPr>
            <a:xfrm>
              <a:off x="1150690" y="2874852"/>
              <a:ext cx="9890620" cy="3524446"/>
            </a:xfrm>
            <a:prstGeom prst="rect">
              <a:avLst/>
            </a:prstGeom>
          </p:spPr>
        </p:pic>
        <p:sp>
          <p:nvSpPr>
            <p:cNvPr id="22" name="Rectangle 21">
              <a:extLst>
                <a:ext uri="{FF2B5EF4-FFF2-40B4-BE49-F238E27FC236}">
                  <a16:creationId xmlns:a16="http://schemas.microsoft.com/office/drawing/2014/main" id="{942CDEC7-EC37-681F-7EF4-3EF233BFFF08}"/>
                </a:ext>
              </a:extLst>
            </p:cNvPr>
            <p:cNvSpPr/>
            <p:nvPr/>
          </p:nvSpPr>
          <p:spPr>
            <a:xfrm>
              <a:off x="6979920" y="6517886"/>
              <a:ext cx="4152830" cy="271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F6B98792-8350-3128-9011-E43CDEE106A1}"/>
                </a:ext>
              </a:extLst>
            </p:cNvPr>
            <p:cNvSpPr txBox="1"/>
            <p:nvPr/>
          </p:nvSpPr>
          <p:spPr>
            <a:xfrm>
              <a:off x="1007121" y="6475916"/>
              <a:ext cx="3116580" cy="413885"/>
            </a:xfrm>
            <a:prstGeom prst="rect">
              <a:avLst/>
            </a:prstGeom>
            <a:noFill/>
          </p:spPr>
          <p:txBody>
            <a:bodyPr wrap="square" rtlCol="0">
              <a:spAutoFit/>
            </a:bodyPr>
            <a:lstStyle/>
            <a:p>
              <a:r>
                <a:rPr lang="en-US" sz="2000" b="1" dirty="0"/>
                <a:t>Current design.</a:t>
              </a:r>
              <a:endParaRPr lang="da-DK" sz="2000" b="1" dirty="0"/>
            </a:p>
          </p:txBody>
        </p:sp>
      </p:grpSp>
      <p:pic>
        <p:nvPicPr>
          <p:cNvPr id="29" name="Picture 28">
            <a:extLst>
              <a:ext uri="{FF2B5EF4-FFF2-40B4-BE49-F238E27FC236}">
                <a16:creationId xmlns:a16="http://schemas.microsoft.com/office/drawing/2014/main" id="{769DFA43-7493-0D4A-634B-1C372D168A8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5400000">
            <a:off x="8877497" y="4045808"/>
            <a:ext cx="568647" cy="447873"/>
          </a:xfrm>
          <a:prstGeom prst="rect">
            <a:avLst/>
          </a:prstGeom>
        </p:spPr>
      </p:pic>
      <p:pic>
        <p:nvPicPr>
          <p:cNvPr id="30" name="Picture 29">
            <a:extLst>
              <a:ext uri="{FF2B5EF4-FFF2-40B4-BE49-F238E27FC236}">
                <a16:creationId xmlns:a16="http://schemas.microsoft.com/office/drawing/2014/main" id="{2B95B6B9-BEF4-89BC-475B-4C619F62090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7296100" y="2827169"/>
            <a:ext cx="638136" cy="502603"/>
          </a:xfrm>
          <a:prstGeom prst="rect">
            <a:avLst/>
          </a:prstGeom>
        </p:spPr>
      </p:pic>
      <p:grpSp>
        <p:nvGrpSpPr>
          <p:cNvPr id="2" name="Group 1">
            <a:extLst>
              <a:ext uri="{FF2B5EF4-FFF2-40B4-BE49-F238E27FC236}">
                <a16:creationId xmlns:a16="http://schemas.microsoft.com/office/drawing/2014/main" id="{BC4777FA-876E-276A-B301-4D6C5D601ED2}"/>
              </a:ext>
            </a:extLst>
          </p:cNvPr>
          <p:cNvGrpSpPr/>
          <p:nvPr/>
        </p:nvGrpSpPr>
        <p:grpSpPr>
          <a:xfrm>
            <a:off x="0" y="0"/>
            <a:ext cx="12192000" cy="584775"/>
            <a:chOff x="0" y="0"/>
            <a:chExt cx="12192000" cy="584775"/>
          </a:xfrm>
        </p:grpSpPr>
        <p:sp>
          <p:nvSpPr>
            <p:cNvPr id="3" name="TextBox 2">
              <a:extLst>
                <a:ext uri="{FF2B5EF4-FFF2-40B4-BE49-F238E27FC236}">
                  <a16:creationId xmlns:a16="http://schemas.microsoft.com/office/drawing/2014/main" id="{4BB39EB0-56EB-BBA3-B8FC-151608DDDFEC}"/>
                </a:ext>
              </a:extLst>
            </p:cNvPr>
            <p:cNvSpPr txBox="1"/>
            <p:nvPr/>
          </p:nvSpPr>
          <p:spPr>
            <a:xfrm>
              <a:off x="0" y="0"/>
              <a:ext cx="12192000" cy="584775"/>
            </a:xfrm>
            <a:prstGeom prst="rect">
              <a:avLst/>
            </a:prstGeom>
            <a:noFill/>
          </p:spPr>
          <p:txBody>
            <a:bodyPr wrap="square" rtlCol="0">
              <a:spAutoFit/>
            </a:bodyPr>
            <a:lstStyle/>
            <a:p>
              <a:r>
                <a:rPr lang="en-US" sz="3200" dirty="0"/>
                <a:t>Issue 4: Problem Description.</a:t>
              </a:r>
              <a:endParaRPr lang="da-DK" sz="3200" dirty="0"/>
            </a:p>
          </p:txBody>
        </p:sp>
        <p:cxnSp>
          <p:nvCxnSpPr>
            <p:cNvPr id="4" name="Straight Connector 3">
              <a:extLst>
                <a:ext uri="{FF2B5EF4-FFF2-40B4-BE49-F238E27FC236}">
                  <a16:creationId xmlns:a16="http://schemas.microsoft.com/office/drawing/2014/main" id="{9003F347-C20A-C3C5-659D-7B7BCEE9877A}"/>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039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9D83888-CFE4-C84B-555D-A099086EA6C8}"/>
              </a:ext>
            </a:extLst>
          </p:cNvPr>
          <p:cNvSpPr txBox="1"/>
          <p:nvPr/>
        </p:nvSpPr>
        <p:spPr>
          <a:xfrm>
            <a:off x="157168" y="5188781"/>
            <a:ext cx="5876925" cy="923330"/>
          </a:xfrm>
          <a:prstGeom prst="rect">
            <a:avLst/>
          </a:prstGeom>
          <a:noFill/>
        </p:spPr>
        <p:txBody>
          <a:bodyPr wrap="square" rtlCol="0">
            <a:spAutoFit/>
          </a:bodyPr>
          <a:lstStyle/>
          <a:p>
            <a:endParaRPr lang="en-US" dirty="0"/>
          </a:p>
          <a:p>
            <a:endParaRPr lang="en-US" dirty="0"/>
          </a:p>
          <a:p>
            <a:endParaRPr lang="en-US" dirty="0"/>
          </a:p>
        </p:txBody>
      </p:sp>
      <p:sp>
        <p:nvSpPr>
          <p:cNvPr id="10" name="Slide Number Placeholder 9">
            <a:extLst>
              <a:ext uri="{FF2B5EF4-FFF2-40B4-BE49-F238E27FC236}">
                <a16:creationId xmlns:a16="http://schemas.microsoft.com/office/drawing/2014/main" id="{40A3B2C7-5A44-D4C8-5CE9-1C66317C5C30}"/>
              </a:ext>
            </a:extLst>
          </p:cNvPr>
          <p:cNvSpPr>
            <a:spLocks noGrp="1"/>
          </p:cNvSpPr>
          <p:nvPr>
            <p:ph type="sldNum" sz="quarter" idx="12"/>
          </p:nvPr>
        </p:nvSpPr>
        <p:spPr/>
        <p:txBody>
          <a:bodyPr/>
          <a:lstStyle/>
          <a:p>
            <a:fld id="{E94DD5AB-1CE1-40A7-9734-04060D4BE779}" type="slidenum">
              <a:rPr lang="da-DK" smtClean="0"/>
              <a:t>16</a:t>
            </a:fld>
            <a:endParaRPr lang="da-DK"/>
          </a:p>
        </p:txBody>
      </p:sp>
      <p:sp>
        <p:nvSpPr>
          <p:cNvPr id="24" name="Rectangle 23">
            <a:extLst>
              <a:ext uri="{FF2B5EF4-FFF2-40B4-BE49-F238E27FC236}">
                <a16:creationId xmlns:a16="http://schemas.microsoft.com/office/drawing/2014/main" id="{F4E06E39-E960-61C9-5744-9E577DC6BD6E}"/>
              </a:ext>
            </a:extLst>
          </p:cNvPr>
          <p:cNvSpPr/>
          <p:nvPr/>
        </p:nvSpPr>
        <p:spPr>
          <a:xfrm>
            <a:off x="7039672" y="6497767"/>
            <a:ext cx="3016328" cy="3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7B70A9A5-9AF5-3E5E-95A2-EE3B118D20A1}"/>
              </a:ext>
            </a:extLst>
          </p:cNvPr>
          <p:cNvSpPr txBox="1"/>
          <p:nvPr/>
        </p:nvSpPr>
        <p:spPr>
          <a:xfrm>
            <a:off x="2136000" y="6465565"/>
            <a:ext cx="2425221" cy="356576"/>
          </a:xfrm>
          <a:prstGeom prst="rect">
            <a:avLst/>
          </a:prstGeom>
          <a:noFill/>
        </p:spPr>
        <p:txBody>
          <a:bodyPr wrap="square" rtlCol="0">
            <a:spAutoFit/>
          </a:bodyPr>
          <a:lstStyle/>
          <a:p>
            <a:r>
              <a:rPr lang="en-US" sz="2000" b="1" dirty="0"/>
              <a:t>Current design</a:t>
            </a:r>
            <a:endParaRPr lang="da-DK" sz="2000" b="1" dirty="0"/>
          </a:p>
        </p:txBody>
      </p:sp>
      <p:grpSp>
        <p:nvGrpSpPr>
          <p:cNvPr id="15" name="Group 14">
            <a:extLst>
              <a:ext uri="{FF2B5EF4-FFF2-40B4-BE49-F238E27FC236}">
                <a16:creationId xmlns:a16="http://schemas.microsoft.com/office/drawing/2014/main" id="{70BD972A-DB14-225F-620F-69EE0AF5A473}"/>
              </a:ext>
            </a:extLst>
          </p:cNvPr>
          <p:cNvGrpSpPr/>
          <p:nvPr/>
        </p:nvGrpSpPr>
        <p:grpSpPr>
          <a:xfrm>
            <a:off x="2029317" y="2952925"/>
            <a:ext cx="8133367" cy="3918392"/>
            <a:chOff x="1007121" y="2836506"/>
            <a:chExt cx="10177758" cy="4053295"/>
          </a:xfrm>
        </p:grpSpPr>
        <p:pic>
          <p:nvPicPr>
            <p:cNvPr id="18" name="Picture 17">
              <a:extLst>
                <a:ext uri="{FF2B5EF4-FFF2-40B4-BE49-F238E27FC236}">
                  <a16:creationId xmlns:a16="http://schemas.microsoft.com/office/drawing/2014/main" id="{A879BE8B-656A-770C-72B6-C8787E44CC6F}"/>
                </a:ext>
              </a:extLst>
            </p:cNvPr>
            <p:cNvPicPr>
              <a:picLocks noChangeAspect="1"/>
            </p:cNvPicPr>
            <p:nvPr/>
          </p:nvPicPr>
          <p:blipFill rotWithShape="1">
            <a:blip r:embed="rId2"/>
            <a:srcRect l="1197" t="6938" r="51968" b="6833"/>
            <a:stretch/>
          </p:blipFill>
          <p:spPr>
            <a:xfrm>
              <a:off x="1007121" y="2836506"/>
              <a:ext cx="10177758" cy="4021494"/>
            </a:xfrm>
            <a:prstGeom prst="rect">
              <a:avLst/>
            </a:prstGeom>
          </p:spPr>
        </p:pic>
        <p:pic>
          <p:nvPicPr>
            <p:cNvPr id="20" name="Picture 19">
              <a:extLst>
                <a:ext uri="{FF2B5EF4-FFF2-40B4-BE49-F238E27FC236}">
                  <a16:creationId xmlns:a16="http://schemas.microsoft.com/office/drawing/2014/main" id="{D6213977-D46E-4132-74FF-55499D272B00}"/>
                </a:ext>
              </a:extLst>
            </p:cNvPr>
            <p:cNvPicPr>
              <a:picLocks noChangeAspect="1"/>
            </p:cNvPicPr>
            <p:nvPr/>
          </p:nvPicPr>
          <p:blipFill rotWithShape="1">
            <a:blip r:embed="rId3"/>
            <a:srcRect t="1" b="1439"/>
            <a:stretch/>
          </p:blipFill>
          <p:spPr>
            <a:xfrm>
              <a:off x="1150690" y="2874852"/>
              <a:ext cx="9890620" cy="3524446"/>
            </a:xfrm>
            <a:prstGeom prst="rect">
              <a:avLst/>
            </a:prstGeom>
          </p:spPr>
        </p:pic>
        <p:sp>
          <p:nvSpPr>
            <p:cNvPr id="22" name="Rectangle 21">
              <a:extLst>
                <a:ext uri="{FF2B5EF4-FFF2-40B4-BE49-F238E27FC236}">
                  <a16:creationId xmlns:a16="http://schemas.microsoft.com/office/drawing/2014/main" id="{942CDEC7-EC37-681F-7EF4-3EF233BFFF08}"/>
                </a:ext>
              </a:extLst>
            </p:cNvPr>
            <p:cNvSpPr/>
            <p:nvPr/>
          </p:nvSpPr>
          <p:spPr>
            <a:xfrm>
              <a:off x="6979920" y="6517886"/>
              <a:ext cx="4152830" cy="271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F6B98792-8350-3128-9011-E43CDEE106A1}"/>
                </a:ext>
              </a:extLst>
            </p:cNvPr>
            <p:cNvSpPr txBox="1"/>
            <p:nvPr/>
          </p:nvSpPr>
          <p:spPr>
            <a:xfrm>
              <a:off x="1007121" y="6475916"/>
              <a:ext cx="3116580" cy="413885"/>
            </a:xfrm>
            <a:prstGeom prst="rect">
              <a:avLst/>
            </a:prstGeom>
            <a:noFill/>
          </p:spPr>
          <p:txBody>
            <a:bodyPr wrap="square" rtlCol="0">
              <a:spAutoFit/>
            </a:bodyPr>
            <a:lstStyle/>
            <a:p>
              <a:r>
                <a:rPr lang="en-US" sz="2000" b="1" dirty="0"/>
                <a:t>Re-design.</a:t>
              </a:r>
              <a:endParaRPr lang="da-DK" sz="2000" b="1" dirty="0"/>
            </a:p>
          </p:txBody>
        </p:sp>
      </p:grpSp>
      <p:pic>
        <p:nvPicPr>
          <p:cNvPr id="29" name="Picture 28">
            <a:extLst>
              <a:ext uri="{FF2B5EF4-FFF2-40B4-BE49-F238E27FC236}">
                <a16:creationId xmlns:a16="http://schemas.microsoft.com/office/drawing/2014/main" id="{769DFA43-7493-0D4A-634B-1C372D168A8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5400000">
            <a:off x="8854974" y="4056258"/>
            <a:ext cx="568647" cy="447873"/>
          </a:xfrm>
          <a:prstGeom prst="rect">
            <a:avLst/>
          </a:prstGeom>
        </p:spPr>
      </p:pic>
      <p:pic>
        <p:nvPicPr>
          <p:cNvPr id="30" name="Picture 29">
            <a:extLst>
              <a:ext uri="{FF2B5EF4-FFF2-40B4-BE49-F238E27FC236}">
                <a16:creationId xmlns:a16="http://schemas.microsoft.com/office/drawing/2014/main" id="{2B95B6B9-BEF4-89BC-475B-4C619F62090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7296100" y="2827169"/>
            <a:ext cx="638136" cy="502603"/>
          </a:xfrm>
          <a:prstGeom prst="rect">
            <a:avLst/>
          </a:prstGeom>
        </p:spPr>
      </p:pic>
      <p:sp>
        <p:nvSpPr>
          <p:cNvPr id="2" name="TextBox 1">
            <a:extLst>
              <a:ext uri="{FF2B5EF4-FFF2-40B4-BE49-F238E27FC236}">
                <a16:creationId xmlns:a16="http://schemas.microsoft.com/office/drawing/2014/main" id="{288B1A93-2D99-2246-B218-62EE031B44CF}"/>
              </a:ext>
            </a:extLst>
          </p:cNvPr>
          <p:cNvSpPr txBox="1"/>
          <p:nvPr/>
        </p:nvSpPr>
        <p:spPr>
          <a:xfrm>
            <a:off x="96967" y="645177"/>
            <a:ext cx="12074077" cy="1908215"/>
          </a:xfrm>
          <a:prstGeom prst="rect">
            <a:avLst/>
          </a:prstGeom>
          <a:noFill/>
        </p:spPr>
        <p:txBody>
          <a:bodyPr wrap="square" rtlCol="0">
            <a:spAutoFit/>
          </a:bodyPr>
          <a:lstStyle/>
          <a:p>
            <a:r>
              <a:rPr lang="en-US" sz="2200" b="1" dirty="0"/>
              <a:t>Recommendations to help the user find the sell option.</a:t>
            </a:r>
          </a:p>
          <a:p>
            <a:endParaRPr lang="en-US" sz="2200" b="1" dirty="0"/>
          </a:p>
          <a:p>
            <a:r>
              <a:rPr lang="en-US" u="sng" dirty="0"/>
              <a:t>Add visual contrasts and establish an internal standard.</a:t>
            </a:r>
          </a:p>
          <a:p>
            <a:pPr marL="285750" indent="-285750">
              <a:buSzPct val="150000"/>
              <a:buFont typeface="Arial" panose="020B0604020202020204" pitchFamily="34" charset="0"/>
              <a:buChar char="•"/>
            </a:pPr>
            <a:r>
              <a:rPr lang="en-US" sz="1400" dirty="0"/>
              <a:t>By adding a contrasting element to the sell options, the option of selling will become more obvious and less likely to be grouped with the buying options.</a:t>
            </a:r>
          </a:p>
          <a:p>
            <a:pPr marL="285750" indent="-285750">
              <a:buSzPct val="150000"/>
              <a:buFont typeface="Arial" panose="020B0604020202020204" pitchFamily="34" charset="0"/>
              <a:buChar char="•"/>
            </a:pPr>
            <a:endParaRPr lang="en-US" sz="1400" dirty="0"/>
          </a:p>
          <a:p>
            <a:pPr marL="285750" indent="-285750">
              <a:buSzPct val="150000"/>
              <a:buFont typeface="Arial" panose="020B0604020202020204" pitchFamily="34" charset="0"/>
              <a:buChar char="•"/>
            </a:pPr>
            <a:r>
              <a:rPr lang="en-US" sz="1400" dirty="0"/>
              <a:t>Furthermore, adding an internal standard to the design, makes the communication of selling items easier in other sites on </a:t>
            </a:r>
            <a:r>
              <a:rPr lang="en-US" sz="1400" dirty="0" err="1"/>
              <a:t>ebay</a:t>
            </a:r>
            <a:r>
              <a:rPr lang="en-US" sz="1400" dirty="0"/>
              <a:t>.</a:t>
            </a:r>
          </a:p>
          <a:p>
            <a:pPr>
              <a:buSzPct val="150000"/>
            </a:pPr>
            <a:endParaRPr lang="en-US" sz="1400" dirty="0"/>
          </a:p>
        </p:txBody>
      </p:sp>
      <p:sp>
        <p:nvSpPr>
          <p:cNvPr id="4" name="Rectangle 3">
            <a:extLst>
              <a:ext uri="{FF2B5EF4-FFF2-40B4-BE49-F238E27FC236}">
                <a16:creationId xmlns:a16="http://schemas.microsoft.com/office/drawing/2014/main" id="{0F26F446-973E-8448-2013-A6A7B722B89B}"/>
              </a:ext>
            </a:extLst>
          </p:cNvPr>
          <p:cNvSpPr/>
          <p:nvPr/>
        </p:nvSpPr>
        <p:spPr>
          <a:xfrm>
            <a:off x="7951470" y="3008238"/>
            <a:ext cx="205740" cy="175017"/>
          </a:xfrm>
          <a:prstGeom prst="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a-DK"/>
          </a:p>
        </p:txBody>
      </p:sp>
      <p:sp>
        <p:nvSpPr>
          <p:cNvPr id="3" name="TextBox 2">
            <a:extLst>
              <a:ext uri="{FF2B5EF4-FFF2-40B4-BE49-F238E27FC236}">
                <a16:creationId xmlns:a16="http://schemas.microsoft.com/office/drawing/2014/main" id="{0449B1E1-8CF3-F855-5177-7C47A02ED804}"/>
              </a:ext>
            </a:extLst>
          </p:cNvPr>
          <p:cNvSpPr txBox="1"/>
          <p:nvPr/>
        </p:nvSpPr>
        <p:spPr>
          <a:xfrm>
            <a:off x="7896142" y="2982021"/>
            <a:ext cx="355176" cy="253933"/>
          </a:xfrm>
          <a:prstGeom prst="rect">
            <a:avLst/>
          </a:prstGeom>
          <a:noFill/>
        </p:spPr>
        <p:txBody>
          <a:bodyPr wrap="square" rtlCol="0">
            <a:spAutoFit/>
          </a:bodyPr>
          <a:lstStyle/>
          <a:p>
            <a:r>
              <a:rPr lang="en-US" sz="800" dirty="0"/>
              <a:t>Sell</a:t>
            </a:r>
            <a:endParaRPr lang="da-DK" sz="800" dirty="0"/>
          </a:p>
        </p:txBody>
      </p:sp>
      <p:sp>
        <p:nvSpPr>
          <p:cNvPr id="5" name="Rectangle 4">
            <a:extLst>
              <a:ext uri="{FF2B5EF4-FFF2-40B4-BE49-F238E27FC236}">
                <a16:creationId xmlns:a16="http://schemas.microsoft.com/office/drawing/2014/main" id="{D65279CC-4F19-84F2-7610-1BDA4CF222EA}"/>
              </a:ext>
            </a:extLst>
          </p:cNvPr>
          <p:cNvSpPr/>
          <p:nvPr/>
        </p:nvSpPr>
        <p:spPr>
          <a:xfrm>
            <a:off x="9036428" y="3812880"/>
            <a:ext cx="205740" cy="175017"/>
          </a:xfrm>
          <a:prstGeom prst="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a-DK"/>
          </a:p>
        </p:txBody>
      </p:sp>
      <p:sp>
        <p:nvSpPr>
          <p:cNvPr id="6" name="TextBox 5">
            <a:extLst>
              <a:ext uri="{FF2B5EF4-FFF2-40B4-BE49-F238E27FC236}">
                <a16:creationId xmlns:a16="http://schemas.microsoft.com/office/drawing/2014/main" id="{0793AB1E-0393-3022-3E8A-6144A241284E}"/>
              </a:ext>
            </a:extLst>
          </p:cNvPr>
          <p:cNvSpPr txBox="1"/>
          <p:nvPr/>
        </p:nvSpPr>
        <p:spPr>
          <a:xfrm>
            <a:off x="8984232" y="3790028"/>
            <a:ext cx="355176" cy="253933"/>
          </a:xfrm>
          <a:prstGeom prst="rect">
            <a:avLst/>
          </a:prstGeom>
          <a:noFill/>
        </p:spPr>
        <p:txBody>
          <a:bodyPr wrap="square" rtlCol="0">
            <a:spAutoFit/>
          </a:bodyPr>
          <a:lstStyle/>
          <a:p>
            <a:r>
              <a:rPr lang="en-US" sz="800" dirty="0"/>
              <a:t>Sell</a:t>
            </a:r>
            <a:endParaRPr lang="da-DK" sz="800" dirty="0"/>
          </a:p>
        </p:txBody>
      </p:sp>
      <p:sp>
        <p:nvSpPr>
          <p:cNvPr id="8" name="TextBox 7">
            <a:extLst>
              <a:ext uri="{FF2B5EF4-FFF2-40B4-BE49-F238E27FC236}">
                <a16:creationId xmlns:a16="http://schemas.microsoft.com/office/drawing/2014/main" id="{A512B3AF-B8EB-0C54-CC91-1BD18998B3C1}"/>
              </a:ext>
            </a:extLst>
          </p:cNvPr>
          <p:cNvSpPr txBox="1"/>
          <p:nvPr/>
        </p:nvSpPr>
        <p:spPr>
          <a:xfrm>
            <a:off x="2369440" y="5824351"/>
            <a:ext cx="1183385" cy="288000"/>
          </a:xfrm>
          <a:prstGeom prst="rect">
            <a:avLst/>
          </a:prstGeom>
          <a:solidFill>
            <a:srgbClr val="FFC000"/>
          </a:solidFill>
          <a:ln>
            <a:solidFill>
              <a:schemeClr val="tx1"/>
            </a:solidFill>
          </a:ln>
        </p:spPr>
        <p:txBody>
          <a:bodyPr wrap="square" rtlCol="0">
            <a:spAutoFit/>
          </a:bodyPr>
          <a:lstStyle/>
          <a:p>
            <a:r>
              <a:rPr lang="en-US" sz="1000" dirty="0"/>
              <a:t>sell electronics</a:t>
            </a:r>
          </a:p>
        </p:txBody>
      </p:sp>
      <p:pic>
        <p:nvPicPr>
          <p:cNvPr id="11" name="Picture 10">
            <a:extLst>
              <a:ext uri="{FF2B5EF4-FFF2-40B4-BE49-F238E27FC236}">
                <a16:creationId xmlns:a16="http://schemas.microsoft.com/office/drawing/2014/main" id="{702F6DF9-45AD-C992-D156-63455650E82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3240086" y="5859583"/>
            <a:ext cx="165458" cy="178874"/>
          </a:xfrm>
          <a:prstGeom prst="rect">
            <a:avLst/>
          </a:prstGeom>
        </p:spPr>
      </p:pic>
      <p:grpSp>
        <p:nvGrpSpPr>
          <p:cNvPr id="7" name="Group 6">
            <a:extLst>
              <a:ext uri="{FF2B5EF4-FFF2-40B4-BE49-F238E27FC236}">
                <a16:creationId xmlns:a16="http://schemas.microsoft.com/office/drawing/2014/main" id="{48796310-1FFB-FCD4-5DDD-48616B342284}"/>
              </a:ext>
            </a:extLst>
          </p:cNvPr>
          <p:cNvGrpSpPr/>
          <p:nvPr/>
        </p:nvGrpSpPr>
        <p:grpSpPr>
          <a:xfrm>
            <a:off x="0" y="0"/>
            <a:ext cx="12192000" cy="584775"/>
            <a:chOff x="0" y="0"/>
            <a:chExt cx="12192000" cy="584775"/>
          </a:xfrm>
        </p:grpSpPr>
        <p:sp>
          <p:nvSpPr>
            <p:cNvPr id="9" name="TextBox 8">
              <a:extLst>
                <a:ext uri="{FF2B5EF4-FFF2-40B4-BE49-F238E27FC236}">
                  <a16:creationId xmlns:a16="http://schemas.microsoft.com/office/drawing/2014/main" id="{39EC63BC-D047-CA30-5ABA-0D092F82EDDA}"/>
                </a:ext>
              </a:extLst>
            </p:cNvPr>
            <p:cNvSpPr txBox="1"/>
            <p:nvPr/>
          </p:nvSpPr>
          <p:spPr>
            <a:xfrm>
              <a:off x="0" y="0"/>
              <a:ext cx="12192000" cy="584775"/>
            </a:xfrm>
            <a:prstGeom prst="rect">
              <a:avLst/>
            </a:prstGeom>
            <a:noFill/>
          </p:spPr>
          <p:txBody>
            <a:bodyPr wrap="square" rtlCol="0">
              <a:spAutoFit/>
            </a:bodyPr>
            <a:lstStyle/>
            <a:p>
              <a:r>
                <a:rPr lang="en-US" sz="3200" dirty="0"/>
                <a:t>Issue 4: Recommendations.</a:t>
              </a:r>
              <a:endParaRPr lang="da-DK" sz="3200" dirty="0"/>
            </a:p>
          </p:txBody>
        </p:sp>
        <p:cxnSp>
          <p:nvCxnSpPr>
            <p:cNvPr id="12" name="Straight Connector 11">
              <a:extLst>
                <a:ext uri="{FF2B5EF4-FFF2-40B4-BE49-F238E27FC236}">
                  <a16:creationId xmlns:a16="http://schemas.microsoft.com/office/drawing/2014/main" id="{8D70A483-10C8-3E67-FFF5-BC3AAE271C8D}"/>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603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9D83888-CFE4-C84B-555D-A099086EA6C8}"/>
              </a:ext>
            </a:extLst>
          </p:cNvPr>
          <p:cNvSpPr txBox="1"/>
          <p:nvPr/>
        </p:nvSpPr>
        <p:spPr>
          <a:xfrm>
            <a:off x="0" y="709377"/>
            <a:ext cx="5876925" cy="1846659"/>
          </a:xfrm>
          <a:prstGeom prst="rect">
            <a:avLst/>
          </a:prstGeom>
          <a:noFill/>
        </p:spPr>
        <p:txBody>
          <a:bodyPr wrap="square" rtlCol="0">
            <a:spAutoFit/>
          </a:bodyPr>
          <a:lstStyle/>
          <a:p>
            <a:r>
              <a:rPr lang="en-US" sz="2200" b="1" dirty="0"/>
              <a:t>Predicted issue: searching.</a:t>
            </a:r>
          </a:p>
          <a:p>
            <a:endParaRPr lang="en-US" b="1" dirty="0"/>
          </a:p>
          <a:p>
            <a:r>
              <a:rPr lang="en-US" sz="1800" u="sng" dirty="0"/>
              <a:t>Autofill.</a:t>
            </a:r>
          </a:p>
          <a:p>
            <a:endParaRPr lang="en-US" sz="1400" u="sng" dirty="0"/>
          </a:p>
          <a:p>
            <a:pPr marL="285750" indent="-285750">
              <a:buSzPct val="150000"/>
              <a:buFont typeface="Arial" panose="020B0604020202020204" pitchFamily="34" charset="0"/>
              <a:buChar char="•"/>
            </a:pPr>
            <a:r>
              <a:rPr lang="en-US" sz="1400" dirty="0"/>
              <a:t>There is no auto completion or pop up for the search function. This puts more effort on the user than is necessary, requiring them to type the whole search word as well as spelling correctly. </a:t>
            </a:r>
            <a:endParaRPr lang="en-US" dirty="0"/>
          </a:p>
        </p:txBody>
      </p:sp>
      <p:sp>
        <p:nvSpPr>
          <p:cNvPr id="6" name="Slide Number Placeholder 5">
            <a:extLst>
              <a:ext uri="{FF2B5EF4-FFF2-40B4-BE49-F238E27FC236}">
                <a16:creationId xmlns:a16="http://schemas.microsoft.com/office/drawing/2014/main" id="{8878E63D-A96A-74AD-7332-2B0E522C6643}"/>
              </a:ext>
            </a:extLst>
          </p:cNvPr>
          <p:cNvSpPr>
            <a:spLocks noGrp="1"/>
          </p:cNvSpPr>
          <p:nvPr>
            <p:ph type="sldNum" sz="quarter" idx="12"/>
          </p:nvPr>
        </p:nvSpPr>
        <p:spPr/>
        <p:txBody>
          <a:bodyPr/>
          <a:lstStyle/>
          <a:p>
            <a:fld id="{E94DD5AB-1CE1-40A7-9734-04060D4BE779}" type="slidenum">
              <a:rPr lang="da-DK" smtClean="0"/>
              <a:t>17</a:t>
            </a:fld>
            <a:endParaRPr lang="da-DK"/>
          </a:p>
        </p:txBody>
      </p:sp>
      <p:grpSp>
        <p:nvGrpSpPr>
          <p:cNvPr id="24" name="Group 23">
            <a:extLst>
              <a:ext uri="{FF2B5EF4-FFF2-40B4-BE49-F238E27FC236}">
                <a16:creationId xmlns:a16="http://schemas.microsoft.com/office/drawing/2014/main" id="{525E95B0-2023-F3E6-A6A2-14B08DADF50A}"/>
              </a:ext>
            </a:extLst>
          </p:cNvPr>
          <p:cNvGrpSpPr/>
          <p:nvPr/>
        </p:nvGrpSpPr>
        <p:grpSpPr>
          <a:xfrm>
            <a:off x="2136000" y="3258000"/>
            <a:ext cx="7920000" cy="3607675"/>
            <a:chOff x="2288554" y="3244345"/>
            <a:chExt cx="6857528" cy="3607675"/>
          </a:xfrm>
        </p:grpSpPr>
        <p:pic>
          <p:nvPicPr>
            <p:cNvPr id="17" name="Picture 16">
              <a:extLst>
                <a:ext uri="{FF2B5EF4-FFF2-40B4-BE49-F238E27FC236}">
                  <a16:creationId xmlns:a16="http://schemas.microsoft.com/office/drawing/2014/main" id="{F756B4F9-87D3-33A1-95D1-9190AB276C06}"/>
                </a:ext>
              </a:extLst>
            </p:cNvPr>
            <p:cNvPicPr>
              <a:picLocks noChangeAspect="1"/>
            </p:cNvPicPr>
            <p:nvPr/>
          </p:nvPicPr>
          <p:blipFill rotWithShape="1">
            <a:blip r:embed="rId2"/>
            <a:srcRect l="1197" t="6938" r="51968" b="6833"/>
            <a:stretch/>
          </p:blipFill>
          <p:spPr>
            <a:xfrm>
              <a:off x="2288554" y="3244345"/>
              <a:ext cx="6857527" cy="3583624"/>
            </a:xfrm>
            <a:prstGeom prst="rect">
              <a:avLst/>
            </a:prstGeom>
          </p:spPr>
        </p:pic>
        <p:sp>
          <p:nvSpPr>
            <p:cNvPr id="21" name="TextBox 20">
              <a:extLst>
                <a:ext uri="{FF2B5EF4-FFF2-40B4-BE49-F238E27FC236}">
                  <a16:creationId xmlns:a16="http://schemas.microsoft.com/office/drawing/2014/main" id="{3C54DD03-FEEB-62C3-02A5-BDF5175ACEC1}"/>
                </a:ext>
              </a:extLst>
            </p:cNvPr>
            <p:cNvSpPr txBox="1"/>
            <p:nvPr/>
          </p:nvSpPr>
          <p:spPr>
            <a:xfrm>
              <a:off x="2288554" y="6451910"/>
              <a:ext cx="2099876" cy="400110"/>
            </a:xfrm>
            <a:prstGeom prst="rect">
              <a:avLst/>
            </a:prstGeom>
            <a:noFill/>
          </p:spPr>
          <p:txBody>
            <a:bodyPr wrap="square" rtlCol="0">
              <a:spAutoFit/>
            </a:bodyPr>
            <a:lstStyle/>
            <a:p>
              <a:r>
                <a:rPr lang="en-US" sz="2000" b="1" dirty="0"/>
                <a:t>Current design.</a:t>
              </a:r>
              <a:endParaRPr lang="da-DK" sz="2000" b="1" dirty="0"/>
            </a:p>
          </p:txBody>
        </p:sp>
        <p:pic>
          <p:nvPicPr>
            <p:cNvPr id="4" name="Picture 3">
              <a:extLst>
                <a:ext uri="{FF2B5EF4-FFF2-40B4-BE49-F238E27FC236}">
                  <a16:creationId xmlns:a16="http://schemas.microsoft.com/office/drawing/2014/main" id="{F674AA50-54FE-9A23-55D2-0094D90F2188}"/>
                </a:ext>
              </a:extLst>
            </p:cNvPr>
            <p:cNvPicPr>
              <a:picLocks noChangeAspect="1"/>
            </p:cNvPicPr>
            <p:nvPr/>
          </p:nvPicPr>
          <p:blipFill>
            <a:blip r:embed="rId3"/>
            <a:stretch>
              <a:fillRect/>
            </a:stretch>
          </p:blipFill>
          <p:spPr>
            <a:xfrm>
              <a:off x="2350523" y="3289199"/>
              <a:ext cx="6699367" cy="3142456"/>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6534396" y="6484112"/>
              <a:ext cx="2611686" cy="3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80CD3AEC-3672-97D5-F2F0-6962D680DE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3468577" y="3353093"/>
              <a:ext cx="473415" cy="372867"/>
            </a:xfrm>
            <a:prstGeom prst="rect">
              <a:avLst/>
            </a:prstGeom>
          </p:spPr>
        </p:pic>
      </p:grpSp>
      <p:cxnSp>
        <p:nvCxnSpPr>
          <p:cNvPr id="25" name="Straight Connector 24">
            <a:extLst>
              <a:ext uri="{FF2B5EF4-FFF2-40B4-BE49-F238E27FC236}">
                <a16:creationId xmlns:a16="http://schemas.microsoft.com/office/drawing/2014/main" id="{B40012EF-8DFC-3721-AF2C-C21F8FF1F240}"/>
              </a:ext>
            </a:extLst>
          </p:cNvPr>
          <p:cNvCxnSpPr>
            <a:cxnSpLocks/>
          </p:cNvCxnSpPr>
          <p:nvPr/>
        </p:nvCxnSpPr>
        <p:spPr>
          <a:xfrm>
            <a:off x="5973893" y="619066"/>
            <a:ext cx="0" cy="26389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EB95045-CCB7-636E-0794-06E44850F73C}"/>
              </a:ext>
            </a:extLst>
          </p:cNvPr>
          <p:cNvSpPr txBox="1"/>
          <p:nvPr/>
        </p:nvSpPr>
        <p:spPr>
          <a:xfrm>
            <a:off x="5973893" y="645176"/>
            <a:ext cx="5927983" cy="2215991"/>
          </a:xfrm>
          <a:prstGeom prst="rect">
            <a:avLst/>
          </a:prstGeom>
          <a:noFill/>
        </p:spPr>
        <p:txBody>
          <a:bodyPr wrap="square" rtlCol="0">
            <a:spAutoFit/>
          </a:bodyPr>
          <a:lstStyle/>
          <a:p>
            <a:r>
              <a:rPr lang="en-US" sz="2200" b="1" dirty="0"/>
              <a:t>Root cause of issue.</a:t>
            </a:r>
          </a:p>
          <a:p>
            <a:endParaRPr lang="en-US" sz="2400" dirty="0"/>
          </a:p>
          <a:p>
            <a:r>
              <a:rPr lang="en-US" u="sng" dirty="0"/>
              <a:t>Adhere to standards.</a:t>
            </a:r>
          </a:p>
          <a:p>
            <a:endParaRPr lang="en-US" u="sng" dirty="0"/>
          </a:p>
          <a:p>
            <a:pPr marL="285750" indent="-285750">
              <a:buSzPct val="150000"/>
              <a:buFont typeface="Arial" panose="020B0604020202020204" pitchFamily="34" charset="0"/>
              <a:buChar char="•"/>
            </a:pPr>
            <a:r>
              <a:rPr lang="en-US" sz="1400" dirty="0"/>
              <a:t>Users will be used to a search function that will give a pop-up with suggestions for auto-completion. Not having this function will unnecessarily increase the amount of work and attention the user must spend to get to the desired page. [5,6]</a:t>
            </a:r>
          </a:p>
        </p:txBody>
      </p:sp>
      <p:grpSp>
        <p:nvGrpSpPr>
          <p:cNvPr id="2" name="Group 1">
            <a:extLst>
              <a:ext uri="{FF2B5EF4-FFF2-40B4-BE49-F238E27FC236}">
                <a16:creationId xmlns:a16="http://schemas.microsoft.com/office/drawing/2014/main" id="{172E8C7C-403D-DD80-A2D3-9946FF962970}"/>
              </a:ext>
            </a:extLst>
          </p:cNvPr>
          <p:cNvGrpSpPr/>
          <p:nvPr/>
        </p:nvGrpSpPr>
        <p:grpSpPr>
          <a:xfrm>
            <a:off x="0" y="0"/>
            <a:ext cx="12192000" cy="584775"/>
            <a:chOff x="0" y="0"/>
            <a:chExt cx="12192000" cy="584775"/>
          </a:xfrm>
        </p:grpSpPr>
        <p:sp>
          <p:nvSpPr>
            <p:cNvPr id="3" name="TextBox 2">
              <a:extLst>
                <a:ext uri="{FF2B5EF4-FFF2-40B4-BE49-F238E27FC236}">
                  <a16:creationId xmlns:a16="http://schemas.microsoft.com/office/drawing/2014/main" id="{85F65608-6244-5AC9-2F2F-71593185227C}"/>
                </a:ext>
              </a:extLst>
            </p:cNvPr>
            <p:cNvSpPr txBox="1"/>
            <p:nvPr/>
          </p:nvSpPr>
          <p:spPr>
            <a:xfrm>
              <a:off x="0" y="0"/>
              <a:ext cx="12192000" cy="584775"/>
            </a:xfrm>
            <a:prstGeom prst="rect">
              <a:avLst/>
            </a:prstGeom>
            <a:noFill/>
          </p:spPr>
          <p:txBody>
            <a:bodyPr wrap="square" rtlCol="0">
              <a:spAutoFit/>
            </a:bodyPr>
            <a:lstStyle/>
            <a:p>
              <a:r>
                <a:rPr lang="en-US" sz="3200" dirty="0"/>
                <a:t>Issue 5: Problem Description.</a:t>
              </a:r>
              <a:endParaRPr lang="da-DK" sz="3200" dirty="0"/>
            </a:p>
          </p:txBody>
        </p:sp>
        <p:cxnSp>
          <p:nvCxnSpPr>
            <p:cNvPr id="8" name="Straight Connector 7">
              <a:extLst>
                <a:ext uri="{FF2B5EF4-FFF2-40B4-BE49-F238E27FC236}">
                  <a16:creationId xmlns:a16="http://schemas.microsoft.com/office/drawing/2014/main" id="{DBA0E155-A079-30A1-EB5B-BB4C215D2673}"/>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84953EEF-057B-A9CD-1E12-9DA9B662E24B}"/>
              </a:ext>
            </a:extLst>
          </p:cNvPr>
          <p:cNvCxnSpPr>
            <a:cxnSpLocks/>
          </p:cNvCxnSpPr>
          <p:nvPr/>
        </p:nvCxnSpPr>
        <p:spPr>
          <a:xfrm>
            <a:off x="5973893" y="584775"/>
            <a:ext cx="0" cy="2368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821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878E63D-A96A-74AD-7332-2B0E522C6643}"/>
              </a:ext>
            </a:extLst>
          </p:cNvPr>
          <p:cNvSpPr>
            <a:spLocks noGrp="1"/>
          </p:cNvSpPr>
          <p:nvPr>
            <p:ph type="sldNum" sz="quarter" idx="12"/>
          </p:nvPr>
        </p:nvSpPr>
        <p:spPr/>
        <p:txBody>
          <a:bodyPr/>
          <a:lstStyle/>
          <a:p>
            <a:fld id="{E94DD5AB-1CE1-40A7-9734-04060D4BE779}" type="slidenum">
              <a:rPr lang="da-DK" smtClean="0"/>
              <a:t>18</a:t>
            </a:fld>
            <a:endParaRPr lang="da-DK"/>
          </a:p>
        </p:txBody>
      </p:sp>
      <p:grpSp>
        <p:nvGrpSpPr>
          <p:cNvPr id="24" name="Group 23">
            <a:extLst>
              <a:ext uri="{FF2B5EF4-FFF2-40B4-BE49-F238E27FC236}">
                <a16:creationId xmlns:a16="http://schemas.microsoft.com/office/drawing/2014/main" id="{525E95B0-2023-F3E6-A6A2-14B08DADF50A}"/>
              </a:ext>
            </a:extLst>
          </p:cNvPr>
          <p:cNvGrpSpPr/>
          <p:nvPr/>
        </p:nvGrpSpPr>
        <p:grpSpPr>
          <a:xfrm>
            <a:off x="2136000" y="3258000"/>
            <a:ext cx="7920000" cy="3600000"/>
            <a:chOff x="2288554" y="3244345"/>
            <a:chExt cx="6857528" cy="3600000"/>
          </a:xfrm>
        </p:grpSpPr>
        <p:pic>
          <p:nvPicPr>
            <p:cNvPr id="17" name="Picture 16">
              <a:extLst>
                <a:ext uri="{FF2B5EF4-FFF2-40B4-BE49-F238E27FC236}">
                  <a16:creationId xmlns:a16="http://schemas.microsoft.com/office/drawing/2014/main" id="{F756B4F9-87D3-33A1-95D1-9190AB276C06}"/>
                </a:ext>
              </a:extLst>
            </p:cNvPr>
            <p:cNvPicPr>
              <a:picLocks noChangeAspect="1"/>
            </p:cNvPicPr>
            <p:nvPr/>
          </p:nvPicPr>
          <p:blipFill rotWithShape="1">
            <a:blip r:embed="rId2"/>
            <a:srcRect l="1197" t="6938" r="51968" b="6833"/>
            <a:stretch/>
          </p:blipFill>
          <p:spPr>
            <a:xfrm>
              <a:off x="2288554" y="3244345"/>
              <a:ext cx="6857527" cy="3583624"/>
            </a:xfrm>
            <a:prstGeom prst="rect">
              <a:avLst/>
            </a:prstGeom>
          </p:spPr>
        </p:pic>
        <p:pic>
          <p:nvPicPr>
            <p:cNvPr id="4" name="Picture 3">
              <a:extLst>
                <a:ext uri="{FF2B5EF4-FFF2-40B4-BE49-F238E27FC236}">
                  <a16:creationId xmlns:a16="http://schemas.microsoft.com/office/drawing/2014/main" id="{F674AA50-54FE-9A23-55D2-0094D90F2188}"/>
                </a:ext>
              </a:extLst>
            </p:cNvPr>
            <p:cNvPicPr>
              <a:picLocks noChangeAspect="1"/>
            </p:cNvPicPr>
            <p:nvPr/>
          </p:nvPicPr>
          <p:blipFill>
            <a:blip r:embed="rId3"/>
            <a:stretch>
              <a:fillRect/>
            </a:stretch>
          </p:blipFill>
          <p:spPr>
            <a:xfrm>
              <a:off x="2350523" y="3289199"/>
              <a:ext cx="6699367" cy="3142456"/>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6534396" y="6484112"/>
              <a:ext cx="2611686" cy="3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80CD3AEC-3672-97D5-F2F0-6962D680DE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3468577" y="3353093"/>
              <a:ext cx="473415" cy="372867"/>
            </a:xfrm>
            <a:prstGeom prst="rect">
              <a:avLst/>
            </a:prstGeom>
          </p:spPr>
        </p:pic>
      </p:grpSp>
      <p:pic>
        <p:nvPicPr>
          <p:cNvPr id="2" name="Picture 1">
            <a:extLst>
              <a:ext uri="{FF2B5EF4-FFF2-40B4-BE49-F238E27FC236}">
                <a16:creationId xmlns:a16="http://schemas.microsoft.com/office/drawing/2014/main" id="{504D4DAE-B456-5736-975C-D6300EAB7EEA}"/>
              </a:ext>
            </a:extLst>
          </p:cNvPr>
          <p:cNvPicPr>
            <a:picLocks noChangeAspect="1"/>
          </p:cNvPicPr>
          <p:nvPr/>
        </p:nvPicPr>
        <p:blipFill>
          <a:blip r:embed="rId6"/>
          <a:stretch>
            <a:fillRect/>
          </a:stretch>
        </p:blipFill>
        <p:spPr>
          <a:xfrm>
            <a:off x="2177415" y="3282599"/>
            <a:ext cx="7807015" cy="3182965"/>
          </a:xfrm>
          <a:prstGeom prst="rect">
            <a:avLst/>
          </a:prstGeom>
          <a:ln>
            <a:solidFill>
              <a:schemeClr val="tx1"/>
            </a:solidFill>
          </a:ln>
        </p:spPr>
      </p:pic>
      <p:pic>
        <p:nvPicPr>
          <p:cNvPr id="3" name="Picture 2">
            <a:extLst>
              <a:ext uri="{FF2B5EF4-FFF2-40B4-BE49-F238E27FC236}">
                <a16:creationId xmlns:a16="http://schemas.microsoft.com/office/drawing/2014/main" id="{C10C84F4-B508-A54C-DD3F-A89E46F3612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2880516" y="3237746"/>
            <a:ext cx="546764" cy="372867"/>
          </a:xfrm>
          <a:prstGeom prst="rect">
            <a:avLst/>
          </a:prstGeom>
        </p:spPr>
      </p:pic>
      <p:grpSp>
        <p:nvGrpSpPr>
          <p:cNvPr id="8" name="Group 7">
            <a:extLst>
              <a:ext uri="{FF2B5EF4-FFF2-40B4-BE49-F238E27FC236}">
                <a16:creationId xmlns:a16="http://schemas.microsoft.com/office/drawing/2014/main" id="{42374677-C235-EC8C-D374-7DD0BE7D61E2}"/>
              </a:ext>
            </a:extLst>
          </p:cNvPr>
          <p:cNvGrpSpPr/>
          <p:nvPr/>
        </p:nvGrpSpPr>
        <p:grpSpPr>
          <a:xfrm>
            <a:off x="0" y="0"/>
            <a:ext cx="12192000" cy="584775"/>
            <a:chOff x="0" y="0"/>
            <a:chExt cx="12192000" cy="584775"/>
          </a:xfrm>
        </p:grpSpPr>
        <p:sp>
          <p:nvSpPr>
            <p:cNvPr id="9" name="TextBox 8">
              <a:extLst>
                <a:ext uri="{FF2B5EF4-FFF2-40B4-BE49-F238E27FC236}">
                  <a16:creationId xmlns:a16="http://schemas.microsoft.com/office/drawing/2014/main" id="{8CD7E133-771E-4D3D-36E7-DEE604678EA7}"/>
                </a:ext>
              </a:extLst>
            </p:cNvPr>
            <p:cNvSpPr txBox="1"/>
            <p:nvPr/>
          </p:nvSpPr>
          <p:spPr>
            <a:xfrm>
              <a:off x="0" y="0"/>
              <a:ext cx="12192000" cy="584775"/>
            </a:xfrm>
            <a:prstGeom prst="rect">
              <a:avLst/>
            </a:prstGeom>
            <a:noFill/>
          </p:spPr>
          <p:txBody>
            <a:bodyPr wrap="square" rtlCol="0">
              <a:spAutoFit/>
            </a:bodyPr>
            <a:lstStyle/>
            <a:p>
              <a:r>
                <a:rPr lang="en-US" sz="3200" dirty="0"/>
                <a:t>Issue 5: Amazon example.</a:t>
              </a:r>
              <a:endParaRPr lang="da-DK" sz="3200" dirty="0"/>
            </a:p>
          </p:txBody>
        </p:sp>
        <p:cxnSp>
          <p:nvCxnSpPr>
            <p:cNvPr id="10" name="Straight Connector 9">
              <a:extLst>
                <a:ext uri="{FF2B5EF4-FFF2-40B4-BE49-F238E27FC236}">
                  <a16:creationId xmlns:a16="http://schemas.microsoft.com/office/drawing/2014/main" id="{DA633171-3F88-BD54-479E-BB62A307C10E}"/>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496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9D83888-CFE4-C84B-555D-A099086EA6C8}"/>
              </a:ext>
            </a:extLst>
          </p:cNvPr>
          <p:cNvSpPr txBox="1"/>
          <p:nvPr/>
        </p:nvSpPr>
        <p:spPr>
          <a:xfrm>
            <a:off x="157168" y="5188781"/>
            <a:ext cx="5876925" cy="923330"/>
          </a:xfrm>
          <a:prstGeom prst="rect">
            <a:avLst/>
          </a:prstGeom>
          <a:noFill/>
        </p:spPr>
        <p:txBody>
          <a:bodyPr wrap="square" rtlCol="0">
            <a:spAutoFit/>
          </a:bodyPr>
          <a:lstStyle/>
          <a:p>
            <a:endParaRPr lang="en-US" dirty="0"/>
          </a:p>
          <a:p>
            <a:endParaRPr lang="en-US" dirty="0"/>
          </a:p>
          <a:p>
            <a:endParaRPr lang="en-US" dirty="0"/>
          </a:p>
        </p:txBody>
      </p:sp>
      <p:grpSp>
        <p:nvGrpSpPr>
          <p:cNvPr id="23" name="Group 22">
            <a:extLst>
              <a:ext uri="{FF2B5EF4-FFF2-40B4-BE49-F238E27FC236}">
                <a16:creationId xmlns:a16="http://schemas.microsoft.com/office/drawing/2014/main" id="{EDC93921-991B-7ABB-F1A6-FCBBB4A6F108}"/>
              </a:ext>
            </a:extLst>
          </p:cNvPr>
          <p:cNvGrpSpPr/>
          <p:nvPr/>
        </p:nvGrpSpPr>
        <p:grpSpPr>
          <a:xfrm>
            <a:off x="2136000" y="3258000"/>
            <a:ext cx="7920000" cy="3583622"/>
            <a:chOff x="2094388" y="3028426"/>
            <a:chExt cx="8003225" cy="3812152"/>
          </a:xfrm>
        </p:grpSpPr>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2094388" y="3028426"/>
              <a:ext cx="8003225" cy="3812152"/>
            </a:xfrm>
            <a:prstGeom prst="rect">
              <a:avLst/>
            </a:prstGeom>
          </p:spPr>
        </p:pic>
        <p:sp>
          <p:nvSpPr>
            <p:cNvPr id="19" name="Rectangle 18">
              <a:extLst>
                <a:ext uri="{FF2B5EF4-FFF2-40B4-BE49-F238E27FC236}">
                  <a16:creationId xmlns:a16="http://schemas.microsoft.com/office/drawing/2014/main" id="{54A3A0CE-8F7F-D2FA-44E0-1425781D5541}"/>
                </a:ext>
              </a:extLst>
            </p:cNvPr>
            <p:cNvSpPr/>
            <p:nvPr/>
          </p:nvSpPr>
          <p:spPr>
            <a:xfrm>
              <a:off x="2187372" y="3212521"/>
              <a:ext cx="2200713" cy="1501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80CD3AEC-3672-97D5-F2F0-6962D680DE6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89" b="89888" l="7965" r="89381">
                          <a14:foregroundMark x1="7965" y1="56180" x2="8850" y2="47191"/>
                        </a14:backgroundRemoval>
                      </a14:imgEffect>
                    </a14:imgLayer>
                  </a14:imgProps>
                </a:ext>
              </a:extLst>
            </a:blip>
            <a:stretch>
              <a:fillRect/>
            </a:stretch>
          </p:blipFill>
          <p:spPr>
            <a:xfrm rot="10800000">
              <a:off x="3558280" y="3180546"/>
              <a:ext cx="473415" cy="372867"/>
            </a:xfrm>
            <a:prstGeom prst="rect">
              <a:avLst/>
            </a:prstGeom>
          </p:spPr>
        </p:pic>
        <p:pic>
          <p:nvPicPr>
            <p:cNvPr id="3" name="Picture 2">
              <a:extLst>
                <a:ext uri="{FF2B5EF4-FFF2-40B4-BE49-F238E27FC236}">
                  <a16:creationId xmlns:a16="http://schemas.microsoft.com/office/drawing/2014/main" id="{4BC6437B-6A41-09AD-13FE-61291C165752}"/>
                </a:ext>
              </a:extLst>
            </p:cNvPr>
            <p:cNvPicPr>
              <a:picLocks noChangeAspect="1"/>
            </p:cNvPicPr>
            <p:nvPr/>
          </p:nvPicPr>
          <p:blipFill rotWithShape="1">
            <a:blip r:embed="rId5"/>
            <a:srcRect l="263" t="8325" b="-1"/>
            <a:stretch/>
          </p:blipFill>
          <p:spPr>
            <a:xfrm>
              <a:off x="2148838" y="3080743"/>
              <a:ext cx="7855790" cy="3330434"/>
            </a:xfrm>
            <a:prstGeom prst="rect">
              <a:avLst/>
            </a:prstGeom>
          </p:spPr>
        </p:pic>
        <p:pic>
          <p:nvPicPr>
            <p:cNvPr id="6" name="Picture 5">
              <a:extLst>
                <a:ext uri="{FF2B5EF4-FFF2-40B4-BE49-F238E27FC236}">
                  <a16:creationId xmlns:a16="http://schemas.microsoft.com/office/drawing/2014/main" id="{24908552-791F-F622-60A2-EED69396CD8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89" b="89888" l="7965" r="89381">
                          <a14:foregroundMark x1="7965" y1="56180" x2="8850" y2="47191"/>
                        </a14:backgroundRemoval>
                      </a14:imgEffect>
                    </a14:imgLayer>
                  </a14:imgProps>
                </a:ext>
              </a:extLst>
            </a:blip>
            <a:stretch>
              <a:fillRect/>
            </a:stretch>
          </p:blipFill>
          <p:spPr>
            <a:xfrm rot="10800000">
              <a:off x="3165395" y="5610800"/>
              <a:ext cx="473415" cy="372867"/>
            </a:xfrm>
            <a:prstGeom prst="rect">
              <a:avLst/>
            </a:prstGeom>
          </p:spPr>
        </p:pic>
        <p:pic>
          <p:nvPicPr>
            <p:cNvPr id="7" name="Picture 6">
              <a:extLst>
                <a:ext uri="{FF2B5EF4-FFF2-40B4-BE49-F238E27FC236}">
                  <a16:creationId xmlns:a16="http://schemas.microsoft.com/office/drawing/2014/main" id="{DA4E880E-C861-5BC3-101B-052E0E3F283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89" b="89888" l="7965" r="89381">
                          <a14:foregroundMark x1="7965" y1="56180" x2="8850" y2="47191"/>
                        </a14:backgroundRemoval>
                      </a14:imgEffect>
                    </a14:imgLayer>
                  </a14:imgProps>
                </a:ext>
              </a:extLst>
            </a:blip>
            <a:stretch>
              <a:fillRect/>
            </a:stretch>
          </p:blipFill>
          <p:spPr>
            <a:xfrm rot="10800000">
              <a:off x="4655368" y="5610799"/>
              <a:ext cx="473415" cy="372867"/>
            </a:xfrm>
            <a:prstGeom prst="rect">
              <a:avLst/>
            </a:prstGeom>
          </p:spPr>
        </p:pic>
        <p:pic>
          <p:nvPicPr>
            <p:cNvPr id="8" name="Picture 7">
              <a:extLst>
                <a:ext uri="{FF2B5EF4-FFF2-40B4-BE49-F238E27FC236}">
                  <a16:creationId xmlns:a16="http://schemas.microsoft.com/office/drawing/2014/main" id="{D6451FF2-6F6A-3648-17D9-26BC60D9BE6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89" b="89888" l="7965" r="89381">
                          <a14:foregroundMark x1="7965" y1="56180" x2="8850" y2="47191"/>
                        </a14:backgroundRemoval>
                      </a14:imgEffect>
                    </a14:imgLayer>
                  </a14:imgProps>
                </a:ext>
              </a:extLst>
            </a:blip>
            <a:stretch>
              <a:fillRect/>
            </a:stretch>
          </p:blipFill>
          <p:spPr>
            <a:xfrm rot="10800000">
              <a:off x="6157909" y="5610799"/>
              <a:ext cx="473415" cy="372867"/>
            </a:xfrm>
            <a:prstGeom prst="rect">
              <a:avLst/>
            </a:prstGeom>
          </p:spPr>
        </p:pic>
      </p:grpSp>
      <p:sp>
        <p:nvSpPr>
          <p:cNvPr id="10" name="Slide Number Placeholder 9">
            <a:extLst>
              <a:ext uri="{FF2B5EF4-FFF2-40B4-BE49-F238E27FC236}">
                <a16:creationId xmlns:a16="http://schemas.microsoft.com/office/drawing/2014/main" id="{40A3B2C7-5A44-D4C8-5CE9-1C66317C5C30}"/>
              </a:ext>
            </a:extLst>
          </p:cNvPr>
          <p:cNvSpPr>
            <a:spLocks noGrp="1"/>
          </p:cNvSpPr>
          <p:nvPr>
            <p:ph type="sldNum" sz="quarter" idx="12"/>
          </p:nvPr>
        </p:nvSpPr>
        <p:spPr/>
        <p:txBody>
          <a:bodyPr/>
          <a:lstStyle/>
          <a:p>
            <a:fld id="{E94DD5AB-1CE1-40A7-9734-04060D4BE779}" type="slidenum">
              <a:rPr lang="da-DK" smtClean="0"/>
              <a:t>19</a:t>
            </a:fld>
            <a:endParaRPr lang="da-DK"/>
          </a:p>
        </p:txBody>
      </p:sp>
      <p:sp>
        <p:nvSpPr>
          <p:cNvPr id="16" name="TextBox 15">
            <a:extLst>
              <a:ext uri="{FF2B5EF4-FFF2-40B4-BE49-F238E27FC236}">
                <a16:creationId xmlns:a16="http://schemas.microsoft.com/office/drawing/2014/main" id="{0EBC47B7-858F-3B2D-EA96-DCC9D748D742}"/>
              </a:ext>
            </a:extLst>
          </p:cNvPr>
          <p:cNvSpPr txBox="1"/>
          <p:nvPr/>
        </p:nvSpPr>
        <p:spPr>
          <a:xfrm>
            <a:off x="0" y="709377"/>
            <a:ext cx="5876925" cy="2185214"/>
          </a:xfrm>
          <a:prstGeom prst="rect">
            <a:avLst/>
          </a:prstGeom>
          <a:noFill/>
        </p:spPr>
        <p:txBody>
          <a:bodyPr wrap="square" rtlCol="0">
            <a:spAutoFit/>
          </a:bodyPr>
          <a:lstStyle/>
          <a:p>
            <a:r>
              <a:rPr lang="en-US" sz="2200" b="1" dirty="0"/>
              <a:t>Predicted issue: Bid or buy.</a:t>
            </a:r>
          </a:p>
          <a:p>
            <a:endParaRPr lang="en-US" sz="2200" b="1" dirty="0"/>
          </a:p>
          <a:p>
            <a:r>
              <a:rPr lang="en-US" u="sng" dirty="0"/>
              <a:t>Core functionalities being hidden.</a:t>
            </a:r>
          </a:p>
          <a:p>
            <a:endParaRPr lang="en-US" dirty="0"/>
          </a:p>
          <a:p>
            <a:pPr marL="285750" indent="-285750">
              <a:buSzPct val="150000"/>
              <a:buFont typeface="Arial" panose="020B0604020202020204" pitchFamily="34" charset="0"/>
              <a:buChar char="•"/>
            </a:pPr>
            <a:r>
              <a:rPr lang="en-US" sz="1400" dirty="0"/>
              <a:t>There are a couple of different ways of buying items on </a:t>
            </a:r>
            <a:r>
              <a:rPr lang="en-US" sz="1400" dirty="0" err="1"/>
              <a:t>ebay</a:t>
            </a:r>
            <a:r>
              <a:rPr lang="en-US" sz="1400" dirty="0"/>
              <a:t>, including buying now and bidding on an item. New users to </a:t>
            </a:r>
            <a:r>
              <a:rPr lang="en-US" sz="1400" dirty="0" err="1"/>
              <a:t>ebay</a:t>
            </a:r>
            <a:r>
              <a:rPr lang="en-US" sz="1400" dirty="0"/>
              <a:t>, not knowing of the bidding functionality, might be confused about this as it is not something that is clearly presented on the items or on other pages on </a:t>
            </a:r>
            <a:r>
              <a:rPr lang="en-US" sz="1400" dirty="0" err="1"/>
              <a:t>ebay</a:t>
            </a:r>
            <a:r>
              <a:rPr lang="en-US" sz="1400" dirty="0"/>
              <a:t>.</a:t>
            </a:r>
          </a:p>
        </p:txBody>
      </p:sp>
      <p:cxnSp>
        <p:nvCxnSpPr>
          <p:cNvPr id="17" name="Straight Connector 16">
            <a:extLst>
              <a:ext uri="{FF2B5EF4-FFF2-40B4-BE49-F238E27FC236}">
                <a16:creationId xmlns:a16="http://schemas.microsoft.com/office/drawing/2014/main" id="{E54BF1C9-0F0C-C53C-2634-E31AAB3B08EF}"/>
              </a:ext>
            </a:extLst>
          </p:cNvPr>
          <p:cNvCxnSpPr>
            <a:cxnSpLocks/>
          </p:cNvCxnSpPr>
          <p:nvPr/>
        </p:nvCxnSpPr>
        <p:spPr>
          <a:xfrm>
            <a:off x="5973893" y="619066"/>
            <a:ext cx="0" cy="2090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F02EDE-B6C0-C497-807C-70362BEB6033}"/>
              </a:ext>
            </a:extLst>
          </p:cNvPr>
          <p:cNvSpPr txBox="1"/>
          <p:nvPr/>
        </p:nvSpPr>
        <p:spPr>
          <a:xfrm>
            <a:off x="5973893" y="645176"/>
            <a:ext cx="5927983" cy="2000548"/>
          </a:xfrm>
          <a:prstGeom prst="rect">
            <a:avLst/>
          </a:prstGeom>
          <a:noFill/>
        </p:spPr>
        <p:txBody>
          <a:bodyPr wrap="square" rtlCol="0">
            <a:spAutoFit/>
          </a:bodyPr>
          <a:lstStyle/>
          <a:p>
            <a:r>
              <a:rPr lang="en-US" sz="2200" b="1" dirty="0"/>
              <a:t>Root cause of issue.</a:t>
            </a:r>
          </a:p>
          <a:p>
            <a:endParaRPr lang="en-US" sz="2400" dirty="0"/>
          </a:p>
          <a:p>
            <a:r>
              <a:rPr lang="en-US" u="sng" dirty="0"/>
              <a:t>Visibility.</a:t>
            </a:r>
          </a:p>
          <a:p>
            <a:endParaRPr lang="en-US" u="sng" dirty="0"/>
          </a:p>
          <a:p>
            <a:pPr marL="285750" indent="-285750">
              <a:buSzPct val="150000"/>
              <a:buFont typeface="Arial" panose="020B0604020202020204" pitchFamily="34" charset="0"/>
              <a:buChar char="•"/>
            </a:pPr>
            <a:r>
              <a:rPr lang="en-US" sz="1400" dirty="0"/>
              <a:t>Poor visibility of the purchase nature of items, could increase the probability of users accidentally going into an item that is “bidding” when wanting an item they can buy now or vice versa. [2]</a:t>
            </a:r>
          </a:p>
        </p:txBody>
      </p:sp>
      <p:sp>
        <p:nvSpPr>
          <p:cNvPr id="24" name="Rectangle 23">
            <a:extLst>
              <a:ext uri="{FF2B5EF4-FFF2-40B4-BE49-F238E27FC236}">
                <a16:creationId xmlns:a16="http://schemas.microsoft.com/office/drawing/2014/main" id="{F4E06E39-E960-61C9-5744-9E577DC6BD6E}"/>
              </a:ext>
            </a:extLst>
          </p:cNvPr>
          <p:cNvSpPr/>
          <p:nvPr/>
        </p:nvSpPr>
        <p:spPr>
          <a:xfrm>
            <a:off x="7039672" y="6497767"/>
            <a:ext cx="3016328" cy="3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5" name="Straight Connector 24">
            <a:extLst>
              <a:ext uri="{FF2B5EF4-FFF2-40B4-BE49-F238E27FC236}">
                <a16:creationId xmlns:a16="http://schemas.microsoft.com/office/drawing/2014/main" id="{C89282FF-2A4E-BAA7-3C7F-1DB8483B5A7A}"/>
              </a:ext>
            </a:extLst>
          </p:cNvPr>
          <p:cNvCxnSpPr>
            <a:cxnSpLocks/>
          </p:cNvCxnSpPr>
          <p:nvPr/>
        </p:nvCxnSpPr>
        <p:spPr>
          <a:xfrm>
            <a:off x="5973893" y="619066"/>
            <a:ext cx="0" cy="26389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B70A9A5-9AF5-3E5E-95A2-EE3B118D20A1}"/>
              </a:ext>
            </a:extLst>
          </p:cNvPr>
          <p:cNvSpPr txBox="1"/>
          <p:nvPr/>
        </p:nvSpPr>
        <p:spPr>
          <a:xfrm>
            <a:off x="2136000" y="6465565"/>
            <a:ext cx="2425221" cy="400110"/>
          </a:xfrm>
          <a:prstGeom prst="rect">
            <a:avLst/>
          </a:prstGeom>
          <a:noFill/>
        </p:spPr>
        <p:txBody>
          <a:bodyPr wrap="square" rtlCol="0">
            <a:spAutoFit/>
          </a:bodyPr>
          <a:lstStyle/>
          <a:p>
            <a:r>
              <a:rPr lang="en-US" sz="2000" b="1" dirty="0"/>
              <a:t>Current design.</a:t>
            </a:r>
            <a:endParaRPr lang="da-DK" sz="2000" b="1" dirty="0"/>
          </a:p>
        </p:txBody>
      </p:sp>
      <p:grpSp>
        <p:nvGrpSpPr>
          <p:cNvPr id="2" name="Group 1">
            <a:extLst>
              <a:ext uri="{FF2B5EF4-FFF2-40B4-BE49-F238E27FC236}">
                <a16:creationId xmlns:a16="http://schemas.microsoft.com/office/drawing/2014/main" id="{E562A1D9-EC20-4D9C-037C-38817592EEE9}"/>
              </a:ext>
            </a:extLst>
          </p:cNvPr>
          <p:cNvGrpSpPr/>
          <p:nvPr/>
        </p:nvGrpSpPr>
        <p:grpSpPr>
          <a:xfrm>
            <a:off x="0" y="0"/>
            <a:ext cx="12192000" cy="584775"/>
            <a:chOff x="0" y="0"/>
            <a:chExt cx="12192000" cy="584775"/>
          </a:xfrm>
        </p:grpSpPr>
        <p:sp>
          <p:nvSpPr>
            <p:cNvPr id="4" name="TextBox 3">
              <a:extLst>
                <a:ext uri="{FF2B5EF4-FFF2-40B4-BE49-F238E27FC236}">
                  <a16:creationId xmlns:a16="http://schemas.microsoft.com/office/drawing/2014/main" id="{E15B478C-5A43-6E4D-1450-FBDFF5A7D129}"/>
                </a:ext>
              </a:extLst>
            </p:cNvPr>
            <p:cNvSpPr txBox="1"/>
            <p:nvPr/>
          </p:nvSpPr>
          <p:spPr>
            <a:xfrm>
              <a:off x="0" y="0"/>
              <a:ext cx="12192000" cy="584775"/>
            </a:xfrm>
            <a:prstGeom prst="rect">
              <a:avLst/>
            </a:prstGeom>
            <a:noFill/>
          </p:spPr>
          <p:txBody>
            <a:bodyPr wrap="square" rtlCol="0">
              <a:spAutoFit/>
            </a:bodyPr>
            <a:lstStyle/>
            <a:p>
              <a:r>
                <a:rPr lang="en-US" sz="3200" dirty="0"/>
                <a:t>Issue 6: Problem Description.</a:t>
              </a:r>
              <a:endParaRPr lang="da-DK" sz="3200" dirty="0"/>
            </a:p>
          </p:txBody>
        </p:sp>
        <p:cxnSp>
          <p:nvCxnSpPr>
            <p:cNvPr id="11" name="Straight Connector 10">
              <a:extLst>
                <a:ext uri="{FF2B5EF4-FFF2-40B4-BE49-F238E27FC236}">
                  <a16:creationId xmlns:a16="http://schemas.microsoft.com/office/drawing/2014/main" id="{2D781F3E-164F-D422-1C0F-99DD563AB85D}"/>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F2F268A9-2929-C13E-7B57-1973BBE86F1A}"/>
              </a:ext>
            </a:extLst>
          </p:cNvPr>
          <p:cNvCxnSpPr>
            <a:cxnSpLocks/>
          </p:cNvCxnSpPr>
          <p:nvPr/>
        </p:nvCxnSpPr>
        <p:spPr>
          <a:xfrm>
            <a:off x="5973893" y="580965"/>
            <a:ext cx="0" cy="2368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508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DAAB2-BE32-1C25-863A-51ED759338E8}"/>
              </a:ext>
            </a:extLst>
          </p:cNvPr>
          <p:cNvSpPr>
            <a:spLocks noGrp="1"/>
          </p:cNvSpPr>
          <p:nvPr>
            <p:ph idx="1"/>
          </p:nvPr>
        </p:nvSpPr>
        <p:spPr>
          <a:xfrm>
            <a:off x="1" y="570909"/>
            <a:ext cx="12191999" cy="6150566"/>
          </a:xfrm>
        </p:spPr>
        <p:txBody>
          <a:bodyPr>
            <a:normAutofit/>
          </a:bodyPr>
          <a:lstStyle/>
          <a:p>
            <a:pPr marL="0" indent="0">
              <a:buNone/>
            </a:pPr>
            <a:endParaRPr lang="en-US" sz="2000" dirty="0"/>
          </a:p>
          <a:p>
            <a:pPr marL="0" indent="0">
              <a:buSzPct val="150000"/>
              <a:buNone/>
            </a:pPr>
            <a:r>
              <a:rPr lang="en-US" sz="2000" dirty="0"/>
              <a:t>Here I make an expert user experience (UX) review of the e-commerce website </a:t>
            </a:r>
            <a:r>
              <a:rPr lang="en-US" sz="2000" dirty="0">
                <a:hlinkClick r:id="rId2"/>
              </a:rPr>
              <a:t>https://www.ebay.com/</a:t>
            </a:r>
            <a:r>
              <a:rPr lang="en-US" sz="2000" dirty="0"/>
              <a:t> and a possible usability test plan, which could help elucidate potential issues in UX. In this report I present seven potential UX issues in the following structure:</a:t>
            </a:r>
          </a:p>
          <a:p>
            <a:pPr marL="0" indent="0">
              <a:buSzPct val="150000"/>
              <a:buNone/>
            </a:pPr>
            <a:endParaRPr lang="en-US" sz="2000" dirty="0"/>
          </a:p>
          <a:p>
            <a:pPr lvl="1"/>
            <a:r>
              <a:rPr lang="en-US" sz="2000" b="1" dirty="0"/>
              <a:t>Predicted issues: </a:t>
            </a:r>
            <a:r>
              <a:rPr lang="en-US" sz="2000" dirty="0"/>
              <a:t>Here, I will show and explain what might cause issues for UX. </a:t>
            </a:r>
            <a:endParaRPr lang="en-US" sz="2000" b="1" dirty="0"/>
          </a:p>
          <a:p>
            <a:pPr lvl="1"/>
            <a:endParaRPr lang="en-US" sz="2000" dirty="0"/>
          </a:p>
          <a:p>
            <a:pPr lvl="1"/>
            <a:r>
              <a:rPr lang="en-US" sz="2000" b="1" dirty="0"/>
              <a:t>Root causes: </a:t>
            </a:r>
            <a:r>
              <a:rPr lang="en-US" sz="2000" dirty="0"/>
              <a:t>Here, I will explain why one could assume that the design might cause UX issues from a cognitive science perspective and list references for future investigation.</a:t>
            </a:r>
            <a:endParaRPr lang="en-US" sz="2000" b="1" dirty="0"/>
          </a:p>
          <a:p>
            <a:pPr lvl="1"/>
            <a:endParaRPr lang="en-US" sz="2000" b="1" dirty="0"/>
          </a:p>
          <a:p>
            <a:pPr lvl="1"/>
            <a:r>
              <a:rPr lang="en-US" sz="2000" b="1" dirty="0"/>
              <a:t>Recommendations: </a:t>
            </a:r>
            <a:r>
              <a:rPr lang="en-US" sz="2000" dirty="0"/>
              <a:t>Here, I will show and explain how one could update the design to alleviate these potential issues.</a:t>
            </a:r>
            <a:endParaRPr lang="en-US" sz="2000" b="1" dirty="0"/>
          </a:p>
          <a:p>
            <a:pPr marL="0" indent="0">
              <a:buNone/>
            </a:pPr>
            <a:endParaRPr lang="da-DK" sz="2000" dirty="0"/>
          </a:p>
          <a:p>
            <a:pPr marL="0" indent="0">
              <a:buNone/>
            </a:pPr>
            <a:r>
              <a:rPr lang="en-US" sz="2000" dirty="0"/>
              <a:t>After presenting the seven potential issues, I will show a design strength that the website is already leveraging and then lastly the possible usability test plan.</a:t>
            </a:r>
          </a:p>
        </p:txBody>
      </p:sp>
      <p:sp>
        <p:nvSpPr>
          <p:cNvPr id="4" name="Slide Number Placeholder 3">
            <a:extLst>
              <a:ext uri="{FF2B5EF4-FFF2-40B4-BE49-F238E27FC236}">
                <a16:creationId xmlns:a16="http://schemas.microsoft.com/office/drawing/2014/main" id="{8727172C-0166-B147-DC21-E8E50EEFEDF0}"/>
              </a:ext>
            </a:extLst>
          </p:cNvPr>
          <p:cNvSpPr>
            <a:spLocks noGrp="1"/>
          </p:cNvSpPr>
          <p:nvPr>
            <p:ph type="sldNum" sz="quarter" idx="12"/>
          </p:nvPr>
        </p:nvSpPr>
        <p:spPr/>
        <p:txBody>
          <a:bodyPr/>
          <a:lstStyle/>
          <a:p>
            <a:fld id="{E94DD5AB-1CE1-40A7-9734-04060D4BE779}" type="slidenum">
              <a:rPr lang="da-DK" smtClean="0"/>
              <a:t>2</a:t>
            </a:fld>
            <a:endParaRPr lang="da-DK"/>
          </a:p>
        </p:txBody>
      </p:sp>
      <p:cxnSp>
        <p:nvCxnSpPr>
          <p:cNvPr id="5" name="Straight Connector 4">
            <a:extLst>
              <a:ext uri="{FF2B5EF4-FFF2-40B4-BE49-F238E27FC236}">
                <a16:creationId xmlns:a16="http://schemas.microsoft.com/office/drawing/2014/main" id="{95929613-FED8-12AE-647C-FA8A70AA5204}"/>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7DF0F4-7D21-F7D3-C012-B664BE6C7ACC}"/>
              </a:ext>
            </a:extLst>
          </p:cNvPr>
          <p:cNvSpPr txBox="1"/>
          <p:nvPr/>
        </p:nvSpPr>
        <p:spPr>
          <a:xfrm>
            <a:off x="0" y="0"/>
            <a:ext cx="12192000" cy="584775"/>
          </a:xfrm>
          <a:prstGeom prst="rect">
            <a:avLst/>
          </a:prstGeom>
          <a:noFill/>
        </p:spPr>
        <p:txBody>
          <a:bodyPr wrap="square" rtlCol="0">
            <a:spAutoFit/>
          </a:bodyPr>
          <a:lstStyle/>
          <a:p>
            <a:r>
              <a:rPr lang="en-US" sz="3200" dirty="0"/>
              <a:t>Introduction</a:t>
            </a:r>
            <a:endParaRPr lang="da-DK" sz="3200" dirty="0"/>
          </a:p>
        </p:txBody>
      </p:sp>
    </p:spTree>
    <p:extLst>
      <p:ext uri="{BB962C8B-B14F-4D97-AF65-F5344CB8AC3E}">
        <p14:creationId xmlns:p14="http://schemas.microsoft.com/office/powerpoint/2010/main" val="3659059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9D83888-CFE4-C84B-555D-A099086EA6C8}"/>
              </a:ext>
            </a:extLst>
          </p:cNvPr>
          <p:cNvSpPr txBox="1"/>
          <p:nvPr/>
        </p:nvSpPr>
        <p:spPr>
          <a:xfrm>
            <a:off x="157168" y="5188781"/>
            <a:ext cx="5876925" cy="923330"/>
          </a:xfrm>
          <a:prstGeom prst="rect">
            <a:avLst/>
          </a:prstGeom>
          <a:noFill/>
        </p:spPr>
        <p:txBody>
          <a:bodyPr wrap="square" rtlCol="0">
            <a:spAutoFit/>
          </a:bodyPr>
          <a:lstStyle/>
          <a:p>
            <a:endParaRPr lang="en-US" dirty="0"/>
          </a:p>
          <a:p>
            <a:endParaRPr lang="en-US" dirty="0"/>
          </a:p>
          <a:p>
            <a:endParaRPr lang="en-US" dirty="0"/>
          </a:p>
        </p:txBody>
      </p:sp>
      <p:grpSp>
        <p:nvGrpSpPr>
          <p:cNvPr id="23" name="Group 22">
            <a:extLst>
              <a:ext uri="{FF2B5EF4-FFF2-40B4-BE49-F238E27FC236}">
                <a16:creationId xmlns:a16="http://schemas.microsoft.com/office/drawing/2014/main" id="{EDC93921-991B-7ABB-F1A6-FCBBB4A6F108}"/>
              </a:ext>
            </a:extLst>
          </p:cNvPr>
          <p:cNvGrpSpPr/>
          <p:nvPr/>
        </p:nvGrpSpPr>
        <p:grpSpPr>
          <a:xfrm>
            <a:off x="2136000" y="3258000"/>
            <a:ext cx="7920000" cy="3583622"/>
            <a:chOff x="2094388" y="3028426"/>
            <a:chExt cx="8003225" cy="3812152"/>
          </a:xfrm>
        </p:grpSpPr>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2094388" y="3028426"/>
              <a:ext cx="8003225" cy="3812152"/>
            </a:xfrm>
            <a:prstGeom prst="rect">
              <a:avLst/>
            </a:prstGeom>
          </p:spPr>
        </p:pic>
        <p:sp>
          <p:nvSpPr>
            <p:cNvPr id="19" name="Rectangle 18">
              <a:extLst>
                <a:ext uri="{FF2B5EF4-FFF2-40B4-BE49-F238E27FC236}">
                  <a16:creationId xmlns:a16="http://schemas.microsoft.com/office/drawing/2014/main" id="{54A3A0CE-8F7F-D2FA-44E0-1425781D5541}"/>
                </a:ext>
              </a:extLst>
            </p:cNvPr>
            <p:cNvSpPr/>
            <p:nvPr/>
          </p:nvSpPr>
          <p:spPr>
            <a:xfrm>
              <a:off x="2187372" y="3212521"/>
              <a:ext cx="2200713" cy="1501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80CD3AEC-3672-97D5-F2F0-6962D680DE6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89" b="89888" l="7965" r="89381">
                          <a14:foregroundMark x1="7965" y1="56180" x2="8850" y2="47191"/>
                        </a14:backgroundRemoval>
                      </a14:imgEffect>
                    </a14:imgLayer>
                  </a14:imgProps>
                </a:ext>
              </a:extLst>
            </a:blip>
            <a:stretch>
              <a:fillRect/>
            </a:stretch>
          </p:blipFill>
          <p:spPr>
            <a:xfrm rot="10800000">
              <a:off x="3558280" y="3180546"/>
              <a:ext cx="473415" cy="372867"/>
            </a:xfrm>
            <a:prstGeom prst="rect">
              <a:avLst/>
            </a:prstGeom>
          </p:spPr>
        </p:pic>
        <p:pic>
          <p:nvPicPr>
            <p:cNvPr id="3" name="Picture 2">
              <a:extLst>
                <a:ext uri="{FF2B5EF4-FFF2-40B4-BE49-F238E27FC236}">
                  <a16:creationId xmlns:a16="http://schemas.microsoft.com/office/drawing/2014/main" id="{4BC6437B-6A41-09AD-13FE-61291C165752}"/>
                </a:ext>
              </a:extLst>
            </p:cNvPr>
            <p:cNvPicPr>
              <a:picLocks noChangeAspect="1"/>
            </p:cNvPicPr>
            <p:nvPr/>
          </p:nvPicPr>
          <p:blipFill rotWithShape="1">
            <a:blip r:embed="rId5"/>
            <a:srcRect l="263" t="8325" b="-1"/>
            <a:stretch/>
          </p:blipFill>
          <p:spPr>
            <a:xfrm>
              <a:off x="2148838" y="3080743"/>
              <a:ext cx="7855790" cy="3330434"/>
            </a:xfrm>
            <a:prstGeom prst="rect">
              <a:avLst/>
            </a:prstGeom>
          </p:spPr>
        </p:pic>
      </p:grpSp>
      <p:sp>
        <p:nvSpPr>
          <p:cNvPr id="10" name="Slide Number Placeholder 9">
            <a:extLst>
              <a:ext uri="{FF2B5EF4-FFF2-40B4-BE49-F238E27FC236}">
                <a16:creationId xmlns:a16="http://schemas.microsoft.com/office/drawing/2014/main" id="{40A3B2C7-5A44-D4C8-5CE9-1C66317C5C30}"/>
              </a:ext>
            </a:extLst>
          </p:cNvPr>
          <p:cNvSpPr>
            <a:spLocks noGrp="1"/>
          </p:cNvSpPr>
          <p:nvPr>
            <p:ph type="sldNum" sz="quarter" idx="12"/>
          </p:nvPr>
        </p:nvSpPr>
        <p:spPr/>
        <p:txBody>
          <a:bodyPr/>
          <a:lstStyle/>
          <a:p>
            <a:fld id="{E94DD5AB-1CE1-40A7-9734-04060D4BE779}" type="slidenum">
              <a:rPr lang="da-DK" smtClean="0"/>
              <a:t>20</a:t>
            </a:fld>
            <a:endParaRPr lang="da-DK"/>
          </a:p>
        </p:txBody>
      </p:sp>
      <p:sp>
        <p:nvSpPr>
          <p:cNvPr id="24" name="Rectangle 23">
            <a:extLst>
              <a:ext uri="{FF2B5EF4-FFF2-40B4-BE49-F238E27FC236}">
                <a16:creationId xmlns:a16="http://schemas.microsoft.com/office/drawing/2014/main" id="{F4E06E39-E960-61C9-5744-9E577DC6BD6E}"/>
              </a:ext>
            </a:extLst>
          </p:cNvPr>
          <p:cNvSpPr/>
          <p:nvPr/>
        </p:nvSpPr>
        <p:spPr>
          <a:xfrm>
            <a:off x="7039672" y="6497767"/>
            <a:ext cx="3016328" cy="3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7B70A9A5-9AF5-3E5E-95A2-EE3B118D20A1}"/>
              </a:ext>
            </a:extLst>
          </p:cNvPr>
          <p:cNvSpPr txBox="1"/>
          <p:nvPr/>
        </p:nvSpPr>
        <p:spPr>
          <a:xfrm>
            <a:off x="2136000" y="6465565"/>
            <a:ext cx="2425221" cy="400110"/>
          </a:xfrm>
          <a:prstGeom prst="rect">
            <a:avLst/>
          </a:prstGeom>
          <a:noFill/>
        </p:spPr>
        <p:txBody>
          <a:bodyPr wrap="square" rtlCol="0">
            <a:spAutoFit/>
          </a:bodyPr>
          <a:lstStyle/>
          <a:p>
            <a:r>
              <a:rPr lang="en-US" sz="2000" b="1" dirty="0"/>
              <a:t>Re-design.</a:t>
            </a:r>
            <a:endParaRPr lang="da-DK" sz="2000" b="1" dirty="0"/>
          </a:p>
        </p:txBody>
      </p:sp>
      <p:sp>
        <p:nvSpPr>
          <p:cNvPr id="4" name="Oval 3" descr="Bids only&#10;">
            <a:extLst>
              <a:ext uri="{FF2B5EF4-FFF2-40B4-BE49-F238E27FC236}">
                <a16:creationId xmlns:a16="http://schemas.microsoft.com/office/drawing/2014/main" id="{9B631AC5-4B12-6694-F593-D2EC65D6A429}"/>
              </a:ext>
            </a:extLst>
          </p:cNvPr>
          <p:cNvSpPr/>
          <p:nvPr/>
        </p:nvSpPr>
        <p:spPr>
          <a:xfrm>
            <a:off x="4399355" y="5091899"/>
            <a:ext cx="675300" cy="252580"/>
          </a:xfrm>
          <a:prstGeom prst="ellipse">
            <a:avLst/>
          </a:prstGeom>
          <a:solidFill>
            <a:srgbClr val="85B716"/>
          </a:solidFill>
          <a:ln>
            <a:solidFill>
              <a:srgbClr val="85B71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600" dirty="0">
                <a:solidFill>
                  <a:schemeClr val="tx1"/>
                </a:solidFill>
              </a:rPr>
              <a:t>Bids only</a:t>
            </a:r>
            <a:endParaRPr lang="da-DK" sz="600" dirty="0">
              <a:solidFill>
                <a:schemeClr val="tx1"/>
              </a:solidFill>
            </a:endParaRPr>
          </a:p>
        </p:txBody>
      </p:sp>
      <p:sp>
        <p:nvSpPr>
          <p:cNvPr id="12" name="Oval 11" descr="Bids only&#10;">
            <a:extLst>
              <a:ext uri="{FF2B5EF4-FFF2-40B4-BE49-F238E27FC236}">
                <a16:creationId xmlns:a16="http://schemas.microsoft.com/office/drawing/2014/main" id="{6AE7325F-D057-C9D2-1289-0F8E7CA133A0}"/>
              </a:ext>
            </a:extLst>
          </p:cNvPr>
          <p:cNvSpPr/>
          <p:nvPr/>
        </p:nvSpPr>
        <p:spPr>
          <a:xfrm>
            <a:off x="7349906" y="5091899"/>
            <a:ext cx="675300" cy="2525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600" dirty="0">
                <a:solidFill>
                  <a:schemeClr val="tx1"/>
                </a:solidFill>
              </a:rPr>
              <a:t>Bids only</a:t>
            </a:r>
            <a:endParaRPr lang="da-DK" sz="600" dirty="0">
              <a:solidFill>
                <a:schemeClr val="tx1"/>
              </a:solidFill>
            </a:endParaRPr>
          </a:p>
        </p:txBody>
      </p:sp>
      <p:sp>
        <p:nvSpPr>
          <p:cNvPr id="15" name="Oval 14" descr="Bids only&#10;">
            <a:extLst>
              <a:ext uri="{FF2B5EF4-FFF2-40B4-BE49-F238E27FC236}">
                <a16:creationId xmlns:a16="http://schemas.microsoft.com/office/drawing/2014/main" id="{35736880-7D61-31D1-EA79-CE7FD8B69E66}"/>
              </a:ext>
            </a:extLst>
          </p:cNvPr>
          <p:cNvSpPr/>
          <p:nvPr/>
        </p:nvSpPr>
        <p:spPr>
          <a:xfrm>
            <a:off x="8850865" y="5091899"/>
            <a:ext cx="675300" cy="2525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600" dirty="0">
                <a:solidFill>
                  <a:schemeClr val="tx1"/>
                </a:solidFill>
              </a:rPr>
              <a:t>Bids only</a:t>
            </a:r>
            <a:endParaRPr lang="da-DK" sz="600" dirty="0">
              <a:solidFill>
                <a:schemeClr val="tx1"/>
              </a:solidFill>
            </a:endParaRPr>
          </a:p>
        </p:txBody>
      </p:sp>
      <p:pic>
        <p:nvPicPr>
          <p:cNvPr id="18" name="Picture 17">
            <a:extLst>
              <a:ext uri="{FF2B5EF4-FFF2-40B4-BE49-F238E27FC236}">
                <a16:creationId xmlns:a16="http://schemas.microsoft.com/office/drawing/2014/main" id="{A3205AD7-3261-4443-EE41-89AFA03DBE3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89" b="89888" l="7965" r="89381">
                        <a14:foregroundMark x1="7965" y1="56180" x2="8850" y2="47191"/>
                      </a14:backgroundRemoval>
                    </a14:imgEffect>
                  </a14:imgLayer>
                </a14:imgProps>
              </a:ext>
            </a:extLst>
          </a:blip>
          <a:stretch>
            <a:fillRect/>
          </a:stretch>
        </p:blipFill>
        <p:spPr>
          <a:xfrm rot="10800000">
            <a:off x="6933365" y="5092136"/>
            <a:ext cx="416541" cy="252581"/>
          </a:xfrm>
          <a:prstGeom prst="rect">
            <a:avLst/>
          </a:prstGeom>
        </p:spPr>
      </p:pic>
      <p:pic>
        <p:nvPicPr>
          <p:cNvPr id="22" name="Picture 21">
            <a:extLst>
              <a:ext uri="{FF2B5EF4-FFF2-40B4-BE49-F238E27FC236}">
                <a16:creationId xmlns:a16="http://schemas.microsoft.com/office/drawing/2014/main" id="{B3B7C82D-EB3A-2EB3-F5B3-3411D7701D1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89" b="89888" l="7965" r="89381">
                        <a14:foregroundMark x1="7965" y1="56180" x2="8850" y2="47191"/>
                      </a14:backgroundRemoval>
                    </a14:imgEffect>
                  </a14:imgLayer>
                </a14:imgProps>
              </a:ext>
            </a:extLst>
          </a:blip>
          <a:stretch>
            <a:fillRect/>
          </a:stretch>
        </p:blipFill>
        <p:spPr>
          <a:xfrm rot="10800000">
            <a:off x="8402329" y="5107772"/>
            <a:ext cx="416541" cy="252581"/>
          </a:xfrm>
          <a:prstGeom prst="rect">
            <a:avLst/>
          </a:prstGeom>
        </p:spPr>
      </p:pic>
      <p:pic>
        <p:nvPicPr>
          <p:cNvPr id="27" name="Picture 26">
            <a:extLst>
              <a:ext uri="{FF2B5EF4-FFF2-40B4-BE49-F238E27FC236}">
                <a16:creationId xmlns:a16="http://schemas.microsoft.com/office/drawing/2014/main" id="{02A09276-75F0-CAF8-FA4E-D6C7FB8F9F1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89" b="89888" l="7965" r="89381">
                        <a14:foregroundMark x1="7965" y1="56180" x2="8850" y2="47191"/>
                      </a14:backgroundRemoval>
                    </a14:imgEffect>
                  </a14:imgLayer>
                </a14:imgProps>
              </a:ext>
            </a:extLst>
          </a:blip>
          <a:stretch>
            <a:fillRect/>
          </a:stretch>
        </p:blipFill>
        <p:spPr>
          <a:xfrm rot="10800000">
            <a:off x="3962966" y="5091899"/>
            <a:ext cx="416541" cy="252581"/>
          </a:xfrm>
          <a:prstGeom prst="rect">
            <a:avLst/>
          </a:prstGeom>
        </p:spPr>
      </p:pic>
      <p:sp>
        <p:nvSpPr>
          <p:cNvPr id="28" name="TextBox 27">
            <a:extLst>
              <a:ext uri="{FF2B5EF4-FFF2-40B4-BE49-F238E27FC236}">
                <a16:creationId xmlns:a16="http://schemas.microsoft.com/office/drawing/2014/main" id="{3B3E4591-7290-CF20-B5B5-4D35C88946B5}"/>
              </a:ext>
            </a:extLst>
          </p:cNvPr>
          <p:cNvSpPr txBox="1"/>
          <p:nvPr/>
        </p:nvSpPr>
        <p:spPr>
          <a:xfrm>
            <a:off x="88578" y="645177"/>
            <a:ext cx="12074077" cy="1938992"/>
          </a:xfrm>
          <a:prstGeom prst="rect">
            <a:avLst/>
          </a:prstGeom>
          <a:noFill/>
        </p:spPr>
        <p:txBody>
          <a:bodyPr wrap="square" rtlCol="0">
            <a:spAutoFit/>
          </a:bodyPr>
          <a:lstStyle/>
          <a:p>
            <a:r>
              <a:rPr lang="en-US" sz="2200" b="1" dirty="0"/>
              <a:t>Recommendations to increase visibility of purchase options.</a:t>
            </a:r>
          </a:p>
          <a:p>
            <a:endParaRPr lang="en-US" sz="2400" b="1" dirty="0"/>
          </a:p>
          <a:p>
            <a:r>
              <a:rPr lang="en-US" u="sng" dirty="0"/>
              <a:t>Add contrasting element in proximity to product.</a:t>
            </a:r>
          </a:p>
          <a:p>
            <a:endParaRPr lang="en-US" sz="1400" u="sng" dirty="0"/>
          </a:p>
          <a:p>
            <a:pPr marL="285750" indent="-285750">
              <a:buSzPct val="150000"/>
              <a:buFont typeface="Arial" panose="020B0604020202020204" pitchFamily="34" charset="0"/>
              <a:buChar char="•"/>
            </a:pPr>
            <a:r>
              <a:rPr lang="en-US" sz="1400" dirty="0"/>
              <a:t>In order to reduce potential confusion between products that are available for immediate purchase and those only accessible through auctions, incorporating a contrasting element either in the product picture or in the accompanying text could be beneficial as that could draw the visual attention.</a:t>
            </a:r>
          </a:p>
          <a:p>
            <a:pPr>
              <a:buSzPct val="150000"/>
            </a:pPr>
            <a:endParaRPr lang="en-US" sz="1400" dirty="0"/>
          </a:p>
        </p:txBody>
      </p:sp>
      <p:sp>
        <p:nvSpPr>
          <p:cNvPr id="30" name="Oval 29" descr="Bids only&#10;">
            <a:extLst>
              <a:ext uri="{FF2B5EF4-FFF2-40B4-BE49-F238E27FC236}">
                <a16:creationId xmlns:a16="http://schemas.microsoft.com/office/drawing/2014/main" id="{1865D994-1E81-B280-4C8E-506069F04E4D}"/>
              </a:ext>
            </a:extLst>
          </p:cNvPr>
          <p:cNvSpPr/>
          <p:nvPr/>
        </p:nvSpPr>
        <p:spPr>
          <a:xfrm>
            <a:off x="7349906" y="5091899"/>
            <a:ext cx="675300" cy="252580"/>
          </a:xfrm>
          <a:prstGeom prst="ellipse">
            <a:avLst/>
          </a:prstGeom>
          <a:solidFill>
            <a:srgbClr val="85B716"/>
          </a:solidFill>
          <a:ln>
            <a:solidFill>
              <a:srgbClr val="85B71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600" dirty="0">
                <a:solidFill>
                  <a:schemeClr val="tx1"/>
                </a:solidFill>
              </a:rPr>
              <a:t>Bids only</a:t>
            </a:r>
            <a:endParaRPr lang="da-DK" sz="600" dirty="0">
              <a:solidFill>
                <a:schemeClr val="tx1"/>
              </a:solidFill>
            </a:endParaRPr>
          </a:p>
        </p:txBody>
      </p:sp>
      <p:sp>
        <p:nvSpPr>
          <p:cNvPr id="31" name="Oval 30" descr="Bids only&#10;">
            <a:extLst>
              <a:ext uri="{FF2B5EF4-FFF2-40B4-BE49-F238E27FC236}">
                <a16:creationId xmlns:a16="http://schemas.microsoft.com/office/drawing/2014/main" id="{C27ABDF7-4062-C192-8AEA-22335BD0084E}"/>
              </a:ext>
            </a:extLst>
          </p:cNvPr>
          <p:cNvSpPr/>
          <p:nvPr/>
        </p:nvSpPr>
        <p:spPr>
          <a:xfrm>
            <a:off x="8850865" y="5091899"/>
            <a:ext cx="675300" cy="252580"/>
          </a:xfrm>
          <a:prstGeom prst="ellipse">
            <a:avLst/>
          </a:prstGeom>
          <a:solidFill>
            <a:srgbClr val="85B716"/>
          </a:solidFill>
          <a:ln>
            <a:solidFill>
              <a:srgbClr val="85B71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600" dirty="0">
                <a:solidFill>
                  <a:schemeClr val="tx1"/>
                </a:solidFill>
              </a:rPr>
              <a:t>Bids only</a:t>
            </a:r>
            <a:endParaRPr lang="da-DK" sz="600" dirty="0">
              <a:solidFill>
                <a:schemeClr val="tx1"/>
              </a:solidFill>
            </a:endParaRPr>
          </a:p>
        </p:txBody>
      </p:sp>
      <p:grpSp>
        <p:nvGrpSpPr>
          <p:cNvPr id="2" name="Group 1">
            <a:extLst>
              <a:ext uri="{FF2B5EF4-FFF2-40B4-BE49-F238E27FC236}">
                <a16:creationId xmlns:a16="http://schemas.microsoft.com/office/drawing/2014/main" id="{41F0E542-D3CC-29C8-796E-4A9AB1ACBB6F}"/>
              </a:ext>
            </a:extLst>
          </p:cNvPr>
          <p:cNvGrpSpPr/>
          <p:nvPr/>
        </p:nvGrpSpPr>
        <p:grpSpPr>
          <a:xfrm>
            <a:off x="0" y="0"/>
            <a:ext cx="12192000" cy="584775"/>
            <a:chOff x="0" y="0"/>
            <a:chExt cx="12192000" cy="584775"/>
          </a:xfrm>
        </p:grpSpPr>
        <p:sp>
          <p:nvSpPr>
            <p:cNvPr id="6" name="TextBox 5">
              <a:extLst>
                <a:ext uri="{FF2B5EF4-FFF2-40B4-BE49-F238E27FC236}">
                  <a16:creationId xmlns:a16="http://schemas.microsoft.com/office/drawing/2014/main" id="{6BDB26F6-01C9-BB8D-7069-113093064BCA}"/>
                </a:ext>
              </a:extLst>
            </p:cNvPr>
            <p:cNvSpPr txBox="1"/>
            <p:nvPr/>
          </p:nvSpPr>
          <p:spPr>
            <a:xfrm>
              <a:off x="0" y="0"/>
              <a:ext cx="12192000" cy="584775"/>
            </a:xfrm>
            <a:prstGeom prst="rect">
              <a:avLst/>
            </a:prstGeom>
            <a:noFill/>
          </p:spPr>
          <p:txBody>
            <a:bodyPr wrap="square" rtlCol="0">
              <a:spAutoFit/>
            </a:bodyPr>
            <a:lstStyle/>
            <a:p>
              <a:r>
                <a:rPr lang="en-US" sz="3200" dirty="0"/>
                <a:t>Issue 6: Recommendations.</a:t>
              </a:r>
              <a:endParaRPr lang="da-DK" sz="3200" dirty="0"/>
            </a:p>
          </p:txBody>
        </p:sp>
        <p:cxnSp>
          <p:nvCxnSpPr>
            <p:cNvPr id="7" name="Straight Connector 6">
              <a:extLst>
                <a:ext uri="{FF2B5EF4-FFF2-40B4-BE49-F238E27FC236}">
                  <a16:creationId xmlns:a16="http://schemas.microsoft.com/office/drawing/2014/main" id="{FCBE7366-9143-23B4-87E8-BB21DF0294FE}"/>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6281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9D83888-CFE4-C84B-555D-A099086EA6C8}"/>
              </a:ext>
            </a:extLst>
          </p:cNvPr>
          <p:cNvSpPr txBox="1"/>
          <p:nvPr/>
        </p:nvSpPr>
        <p:spPr>
          <a:xfrm>
            <a:off x="157168" y="5188781"/>
            <a:ext cx="5876925" cy="923330"/>
          </a:xfrm>
          <a:prstGeom prst="rect">
            <a:avLst/>
          </a:prstGeom>
          <a:noFill/>
        </p:spPr>
        <p:txBody>
          <a:bodyPr wrap="square" rtlCol="0">
            <a:spAutoFit/>
          </a:bodyPr>
          <a:lstStyle/>
          <a:p>
            <a:endParaRPr lang="en-US" dirty="0"/>
          </a:p>
          <a:p>
            <a:endParaRPr lang="en-US" dirty="0"/>
          </a:p>
          <a:p>
            <a:endParaRPr lang="en-US" dirty="0"/>
          </a:p>
        </p:txBody>
      </p:sp>
      <p:sp>
        <p:nvSpPr>
          <p:cNvPr id="10" name="Slide Number Placeholder 9">
            <a:extLst>
              <a:ext uri="{FF2B5EF4-FFF2-40B4-BE49-F238E27FC236}">
                <a16:creationId xmlns:a16="http://schemas.microsoft.com/office/drawing/2014/main" id="{40A3B2C7-5A44-D4C8-5CE9-1C66317C5C30}"/>
              </a:ext>
            </a:extLst>
          </p:cNvPr>
          <p:cNvSpPr>
            <a:spLocks noGrp="1"/>
          </p:cNvSpPr>
          <p:nvPr>
            <p:ph type="sldNum" sz="quarter" idx="12"/>
          </p:nvPr>
        </p:nvSpPr>
        <p:spPr/>
        <p:txBody>
          <a:bodyPr/>
          <a:lstStyle/>
          <a:p>
            <a:fld id="{E94DD5AB-1CE1-40A7-9734-04060D4BE779}" type="slidenum">
              <a:rPr lang="da-DK" smtClean="0"/>
              <a:t>21</a:t>
            </a:fld>
            <a:endParaRPr lang="da-DK"/>
          </a:p>
        </p:txBody>
      </p:sp>
      <p:sp>
        <p:nvSpPr>
          <p:cNvPr id="16" name="TextBox 15">
            <a:extLst>
              <a:ext uri="{FF2B5EF4-FFF2-40B4-BE49-F238E27FC236}">
                <a16:creationId xmlns:a16="http://schemas.microsoft.com/office/drawing/2014/main" id="{0EBC47B7-858F-3B2D-EA96-DCC9D748D742}"/>
              </a:ext>
            </a:extLst>
          </p:cNvPr>
          <p:cNvSpPr txBox="1"/>
          <p:nvPr/>
        </p:nvSpPr>
        <p:spPr>
          <a:xfrm>
            <a:off x="0" y="709377"/>
            <a:ext cx="5876925" cy="2431435"/>
          </a:xfrm>
          <a:prstGeom prst="rect">
            <a:avLst/>
          </a:prstGeom>
          <a:noFill/>
        </p:spPr>
        <p:txBody>
          <a:bodyPr wrap="square" rtlCol="0">
            <a:spAutoFit/>
          </a:bodyPr>
          <a:lstStyle/>
          <a:p>
            <a:r>
              <a:rPr lang="en-US" sz="2200" b="1" dirty="0"/>
              <a:t>Predicted issue: Feedback profile.</a:t>
            </a:r>
          </a:p>
          <a:p>
            <a:endParaRPr lang="en-US" sz="2200" b="1" dirty="0"/>
          </a:p>
          <a:p>
            <a:r>
              <a:rPr lang="en-US" u="sng" dirty="0"/>
              <a:t>Standards.</a:t>
            </a:r>
          </a:p>
          <a:p>
            <a:pPr marL="285750" indent="-285750">
              <a:buSzPct val="150000"/>
              <a:buFont typeface="Arial" panose="020B0604020202020204" pitchFamily="34" charset="0"/>
              <a:buChar char="•"/>
            </a:pPr>
            <a:r>
              <a:rPr lang="en-US" sz="1400" dirty="0"/>
              <a:t>By not adhering to standards, users might find the icons presented to be clickable, and thereby displaying more information.</a:t>
            </a:r>
          </a:p>
          <a:p>
            <a:pPr marL="285750" indent="-285750">
              <a:buSzPct val="150000"/>
              <a:buFont typeface="Arial" panose="020B0604020202020204" pitchFamily="34" charset="0"/>
              <a:buChar char="•"/>
            </a:pPr>
            <a:endParaRPr lang="en-US" sz="1400" dirty="0"/>
          </a:p>
          <a:p>
            <a:pPr>
              <a:buSzPct val="150000"/>
            </a:pPr>
            <a:r>
              <a:rPr lang="en-US" u="sng" dirty="0"/>
              <a:t>Complexity.</a:t>
            </a:r>
          </a:p>
          <a:p>
            <a:pPr marL="285750" indent="-285750">
              <a:buSzPct val="150000"/>
              <a:buFont typeface="Arial" panose="020B0604020202020204" pitchFamily="34" charset="0"/>
              <a:buChar char="•"/>
            </a:pPr>
            <a:r>
              <a:rPr lang="en-US" sz="1400" dirty="0"/>
              <a:t>Reducing redundant and even removing information that is not useful for the user, will help the user more easily scan the text of the reviews.</a:t>
            </a:r>
          </a:p>
        </p:txBody>
      </p:sp>
      <p:cxnSp>
        <p:nvCxnSpPr>
          <p:cNvPr id="17" name="Straight Connector 16">
            <a:extLst>
              <a:ext uri="{FF2B5EF4-FFF2-40B4-BE49-F238E27FC236}">
                <a16:creationId xmlns:a16="http://schemas.microsoft.com/office/drawing/2014/main" id="{E54BF1C9-0F0C-C53C-2634-E31AAB3B08EF}"/>
              </a:ext>
            </a:extLst>
          </p:cNvPr>
          <p:cNvCxnSpPr>
            <a:cxnSpLocks/>
          </p:cNvCxnSpPr>
          <p:nvPr/>
        </p:nvCxnSpPr>
        <p:spPr>
          <a:xfrm>
            <a:off x="5973893" y="619066"/>
            <a:ext cx="0" cy="2090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4E06E39-E960-61C9-5744-9E577DC6BD6E}"/>
              </a:ext>
            </a:extLst>
          </p:cNvPr>
          <p:cNvSpPr/>
          <p:nvPr/>
        </p:nvSpPr>
        <p:spPr>
          <a:xfrm>
            <a:off x="7039672" y="6497767"/>
            <a:ext cx="3016328" cy="3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5" name="Straight Connector 24">
            <a:extLst>
              <a:ext uri="{FF2B5EF4-FFF2-40B4-BE49-F238E27FC236}">
                <a16:creationId xmlns:a16="http://schemas.microsoft.com/office/drawing/2014/main" id="{C89282FF-2A4E-BAA7-3C7F-1DB8483B5A7A}"/>
              </a:ext>
            </a:extLst>
          </p:cNvPr>
          <p:cNvCxnSpPr>
            <a:cxnSpLocks/>
          </p:cNvCxnSpPr>
          <p:nvPr/>
        </p:nvCxnSpPr>
        <p:spPr>
          <a:xfrm>
            <a:off x="5973893" y="619066"/>
            <a:ext cx="0" cy="26389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B70A9A5-9AF5-3E5E-95A2-EE3B118D20A1}"/>
              </a:ext>
            </a:extLst>
          </p:cNvPr>
          <p:cNvSpPr txBox="1"/>
          <p:nvPr/>
        </p:nvSpPr>
        <p:spPr>
          <a:xfrm>
            <a:off x="2136000" y="6465565"/>
            <a:ext cx="2425221" cy="356576"/>
          </a:xfrm>
          <a:prstGeom prst="rect">
            <a:avLst/>
          </a:prstGeom>
          <a:noFill/>
        </p:spPr>
        <p:txBody>
          <a:bodyPr wrap="square" rtlCol="0">
            <a:spAutoFit/>
          </a:bodyPr>
          <a:lstStyle/>
          <a:p>
            <a:r>
              <a:rPr lang="en-US" sz="2000" b="1" dirty="0"/>
              <a:t>Current design</a:t>
            </a:r>
            <a:endParaRPr lang="da-DK" sz="2000" b="1" dirty="0"/>
          </a:p>
        </p:txBody>
      </p:sp>
      <p:sp>
        <p:nvSpPr>
          <p:cNvPr id="22" name="Rectangle 21">
            <a:extLst>
              <a:ext uri="{FF2B5EF4-FFF2-40B4-BE49-F238E27FC236}">
                <a16:creationId xmlns:a16="http://schemas.microsoft.com/office/drawing/2014/main" id="{942CDEC7-EC37-681F-7EF4-3EF233BFFF08}"/>
              </a:ext>
            </a:extLst>
          </p:cNvPr>
          <p:cNvSpPr/>
          <p:nvPr/>
        </p:nvSpPr>
        <p:spPr>
          <a:xfrm>
            <a:off x="6802369" y="6511780"/>
            <a:ext cx="3318657" cy="262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F6B98792-8350-3128-9011-E43CDEE106A1}"/>
              </a:ext>
            </a:extLst>
          </p:cNvPr>
          <p:cNvSpPr txBox="1"/>
          <p:nvPr/>
        </p:nvSpPr>
        <p:spPr>
          <a:xfrm>
            <a:off x="2029317" y="6471207"/>
            <a:ext cx="2490557" cy="386793"/>
          </a:xfrm>
          <a:prstGeom prst="rect">
            <a:avLst/>
          </a:prstGeom>
          <a:noFill/>
        </p:spPr>
        <p:txBody>
          <a:bodyPr wrap="square" rtlCol="0">
            <a:spAutoFit/>
          </a:bodyPr>
          <a:lstStyle/>
          <a:p>
            <a:r>
              <a:rPr lang="en-US" sz="2000" b="1" dirty="0"/>
              <a:t>Current design</a:t>
            </a:r>
            <a:endParaRPr lang="da-DK" sz="2000" b="1" dirty="0"/>
          </a:p>
        </p:txBody>
      </p:sp>
      <p:grpSp>
        <p:nvGrpSpPr>
          <p:cNvPr id="6" name="Group 5">
            <a:extLst>
              <a:ext uri="{FF2B5EF4-FFF2-40B4-BE49-F238E27FC236}">
                <a16:creationId xmlns:a16="http://schemas.microsoft.com/office/drawing/2014/main" id="{2DA65094-0C1C-1965-6D3E-B10AF5DF4303}"/>
              </a:ext>
            </a:extLst>
          </p:cNvPr>
          <p:cNvGrpSpPr/>
          <p:nvPr/>
        </p:nvGrpSpPr>
        <p:grpSpPr>
          <a:xfrm>
            <a:off x="2029317" y="3258000"/>
            <a:ext cx="8133367" cy="3600000"/>
            <a:chOff x="2029317" y="2952925"/>
            <a:chExt cx="8133367" cy="3887649"/>
          </a:xfrm>
        </p:grpSpPr>
        <p:pic>
          <p:nvPicPr>
            <p:cNvPr id="18" name="Picture 17">
              <a:extLst>
                <a:ext uri="{FF2B5EF4-FFF2-40B4-BE49-F238E27FC236}">
                  <a16:creationId xmlns:a16="http://schemas.microsoft.com/office/drawing/2014/main" id="{A879BE8B-656A-770C-72B6-C8787E44CC6F}"/>
                </a:ext>
              </a:extLst>
            </p:cNvPr>
            <p:cNvPicPr>
              <a:picLocks noChangeAspect="1"/>
            </p:cNvPicPr>
            <p:nvPr/>
          </p:nvPicPr>
          <p:blipFill rotWithShape="1">
            <a:blip r:embed="rId2"/>
            <a:srcRect l="1197" t="6938" r="51968" b="6833"/>
            <a:stretch/>
          </p:blipFill>
          <p:spPr>
            <a:xfrm>
              <a:off x="2029317" y="2952925"/>
              <a:ext cx="8133367" cy="3887649"/>
            </a:xfrm>
            <a:prstGeom prst="rect">
              <a:avLst/>
            </a:prstGeom>
          </p:spPr>
        </p:pic>
        <p:pic>
          <p:nvPicPr>
            <p:cNvPr id="3" name="Picture 2">
              <a:extLst>
                <a:ext uri="{FF2B5EF4-FFF2-40B4-BE49-F238E27FC236}">
                  <a16:creationId xmlns:a16="http://schemas.microsoft.com/office/drawing/2014/main" id="{A26C3398-D57D-A059-E4E2-EDACE2205D3F}"/>
                </a:ext>
              </a:extLst>
            </p:cNvPr>
            <p:cNvPicPr>
              <a:picLocks noChangeAspect="1"/>
            </p:cNvPicPr>
            <p:nvPr/>
          </p:nvPicPr>
          <p:blipFill rotWithShape="1">
            <a:blip r:embed="rId3"/>
            <a:srcRect t="8362"/>
            <a:stretch/>
          </p:blipFill>
          <p:spPr>
            <a:xfrm>
              <a:off x="2072640" y="3039513"/>
              <a:ext cx="7993333" cy="3353168"/>
            </a:xfrm>
            <a:prstGeom prst="rect">
              <a:avLst/>
            </a:prstGeom>
          </p:spPr>
        </p:pic>
      </p:grpSp>
      <p:pic>
        <p:nvPicPr>
          <p:cNvPr id="4" name="Picture 3">
            <a:extLst>
              <a:ext uri="{FF2B5EF4-FFF2-40B4-BE49-F238E27FC236}">
                <a16:creationId xmlns:a16="http://schemas.microsoft.com/office/drawing/2014/main" id="{2A2132AA-9F5D-8589-787D-C864291C6C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2956199" y="4917102"/>
            <a:ext cx="287153" cy="226165"/>
          </a:xfrm>
          <a:prstGeom prst="rect">
            <a:avLst/>
          </a:prstGeom>
        </p:spPr>
      </p:pic>
      <p:pic>
        <p:nvPicPr>
          <p:cNvPr id="5" name="Picture 4">
            <a:extLst>
              <a:ext uri="{FF2B5EF4-FFF2-40B4-BE49-F238E27FC236}">
                <a16:creationId xmlns:a16="http://schemas.microsoft.com/office/drawing/2014/main" id="{753DF718-AF3F-DB0A-5232-0B0DB3E6B88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3147293" y="5143267"/>
            <a:ext cx="254604" cy="200529"/>
          </a:xfrm>
          <a:prstGeom prst="rect">
            <a:avLst/>
          </a:prstGeom>
        </p:spPr>
      </p:pic>
      <p:sp>
        <p:nvSpPr>
          <p:cNvPr id="8" name="Rectangle 7">
            <a:extLst>
              <a:ext uri="{FF2B5EF4-FFF2-40B4-BE49-F238E27FC236}">
                <a16:creationId xmlns:a16="http://schemas.microsoft.com/office/drawing/2014/main" id="{45BE730F-19BF-1844-7B50-E02EA47E44F4}"/>
              </a:ext>
            </a:extLst>
          </p:cNvPr>
          <p:cNvSpPr/>
          <p:nvPr/>
        </p:nvSpPr>
        <p:spPr>
          <a:xfrm>
            <a:off x="6950710" y="6512877"/>
            <a:ext cx="3318657" cy="345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TextBox 8">
            <a:extLst>
              <a:ext uri="{FF2B5EF4-FFF2-40B4-BE49-F238E27FC236}">
                <a16:creationId xmlns:a16="http://schemas.microsoft.com/office/drawing/2014/main" id="{03B3545A-767A-91D6-2208-F995C03B844C}"/>
              </a:ext>
            </a:extLst>
          </p:cNvPr>
          <p:cNvSpPr txBox="1"/>
          <p:nvPr/>
        </p:nvSpPr>
        <p:spPr>
          <a:xfrm>
            <a:off x="1999457" y="6489136"/>
            <a:ext cx="2490557" cy="400110"/>
          </a:xfrm>
          <a:prstGeom prst="rect">
            <a:avLst/>
          </a:prstGeom>
          <a:noFill/>
        </p:spPr>
        <p:txBody>
          <a:bodyPr wrap="square" rtlCol="0">
            <a:spAutoFit/>
          </a:bodyPr>
          <a:lstStyle/>
          <a:p>
            <a:r>
              <a:rPr lang="en-US" sz="2000" b="1" dirty="0"/>
              <a:t>Current design.</a:t>
            </a:r>
            <a:endParaRPr lang="da-DK" sz="2000" b="1" dirty="0"/>
          </a:p>
        </p:txBody>
      </p:sp>
      <p:sp>
        <p:nvSpPr>
          <p:cNvPr id="21" name="TextBox 20">
            <a:extLst>
              <a:ext uri="{FF2B5EF4-FFF2-40B4-BE49-F238E27FC236}">
                <a16:creationId xmlns:a16="http://schemas.microsoft.com/office/drawing/2014/main" id="{9DF02EDE-B6C0-C497-807C-70362BEB6033}"/>
              </a:ext>
            </a:extLst>
          </p:cNvPr>
          <p:cNvSpPr txBox="1"/>
          <p:nvPr/>
        </p:nvSpPr>
        <p:spPr>
          <a:xfrm>
            <a:off x="5973893" y="645176"/>
            <a:ext cx="5927983" cy="2646878"/>
          </a:xfrm>
          <a:prstGeom prst="rect">
            <a:avLst/>
          </a:prstGeom>
          <a:noFill/>
        </p:spPr>
        <p:txBody>
          <a:bodyPr wrap="square" rtlCol="0">
            <a:spAutoFit/>
          </a:bodyPr>
          <a:lstStyle/>
          <a:p>
            <a:r>
              <a:rPr lang="en-US" sz="2200" b="1" dirty="0"/>
              <a:t>Root cause of issue.</a:t>
            </a:r>
          </a:p>
          <a:p>
            <a:endParaRPr lang="en-US" sz="2400" dirty="0"/>
          </a:p>
          <a:p>
            <a:r>
              <a:rPr lang="en-US" u="sng" dirty="0"/>
              <a:t>Adhere to standards.</a:t>
            </a:r>
          </a:p>
          <a:p>
            <a:pPr marL="285750" indent="-285750">
              <a:buSzPct val="150000"/>
              <a:buFont typeface="Arial" panose="020B0604020202020204" pitchFamily="34" charset="0"/>
              <a:buChar char="•"/>
            </a:pPr>
            <a:r>
              <a:rPr lang="en-US" sz="1400" dirty="0"/>
              <a:t>By adhering to standards, one will avoid the issue of potential confused users about the functionality of the icons. [3]</a:t>
            </a:r>
          </a:p>
          <a:p>
            <a:pPr>
              <a:buSzPct val="150000"/>
            </a:pPr>
            <a:endParaRPr lang="en-US" sz="1400" dirty="0"/>
          </a:p>
          <a:p>
            <a:pPr>
              <a:buSzPct val="150000"/>
            </a:pPr>
            <a:r>
              <a:rPr lang="en-US" u="sng" dirty="0"/>
              <a:t>Scanning text.</a:t>
            </a:r>
          </a:p>
          <a:p>
            <a:pPr marL="285750" indent="-285750">
              <a:buSzPct val="150000"/>
              <a:buFont typeface="Arial" panose="020B0604020202020204" pitchFamily="34" charset="0"/>
              <a:buChar char="•"/>
            </a:pPr>
            <a:r>
              <a:rPr lang="en-US" sz="1400" dirty="0"/>
              <a:t>When users enter a website, they seldomly start reading, they will usually scan the site without careful reading, therefore reducing text is preferable. [2,7,8]</a:t>
            </a:r>
          </a:p>
        </p:txBody>
      </p:sp>
      <p:grpSp>
        <p:nvGrpSpPr>
          <p:cNvPr id="2" name="Group 1">
            <a:extLst>
              <a:ext uri="{FF2B5EF4-FFF2-40B4-BE49-F238E27FC236}">
                <a16:creationId xmlns:a16="http://schemas.microsoft.com/office/drawing/2014/main" id="{58B1A268-7843-CFC3-637E-ABF6F43CD572}"/>
              </a:ext>
            </a:extLst>
          </p:cNvPr>
          <p:cNvGrpSpPr/>
          <p:nvPr/>
        </p:nvGrpSpPr>
        <p:grpSpPr>
          <a:xfrm>
            <a:off x="0" y="0"/>
            <a:ext cx="12192000" cy="584775"/>
            <a:chOff x="0" y="0"/>
            <a:chExt cx="12192000" cy="584775"/>
          </a:xfrm>
        </p:grpSpPr>
        <p:sp>
          <p:nvSpPr>
            <p:cNvPr id="7" name="TextBox 6">
              <a:extLst>
                <a:ext uri="{FF2B5EF4-FFF2-40B4-BE49-F238E27FC236}">
                  <a16:creationId xmlns:a16="http://schemas.microsoft.com/office/drawing/2014/main" id="{D9B56F87-8752-B703-373A-BD66637315B5}"/>
                </a:ext>
              </a:extLst>
            </p:cNvPr>
            <p:cNvSpPr txBox="1"/>
            <p:nvPr/>
          </p:nvSpPr>
          <p:spPr>
            <a:xfrm>
              <a:off x="0" y="0"/>
              <a:ext cx="12192000" cy="584775"/>
            </a:xfrm>
            <a:prstGeom prst="rect">
              <a:avLst/>
            </a:prstGeom>
            <a:noFill/>
          </p:spPr>
          <p:txBody>
            <a:bodyPr wrap="square" rtlCol="0">
              <a:spAutoFit/>
            </a:bodyPr>
            <a:lstStyle/>
            <a:p>
              <a:r>
                <a:rPr lang="en-US" sz="3200" dirty="0"/>
                <a:t>Issue 7: Problem Description.</a:t>
              </a:r>
              <a:endParaRPr lang="da-DK" sz="3200" dirty="0"/>
            </a:p>
          </p:txBody>
        </p:sp>
        <p:cxnSp>
          <p:nvCxnSpPr>
            <p:cNvPr id="11" name="Straight Connector 10">
              <a:extLst>
                <a:ext uri="{FF2B5EF4-FFF2-40B4-BE49-F238E27FC236}">
                  <a16:creationId xmlns:a16="http://schemas.microsoft.com/office/drawing/2014/main" id="{DD9C01AD-5683-1D96-8E0C-DA033BB61A1A}"/>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DE6DF25A-E32F-45EA-1ED6-2DF680CFDE68}"/>
              </a:ext>
            </a:extLst>
          </p:cNvPr>
          <p:cNvCxnSpPr>
            <a:cxnSpLocks/>
          </p:cNvCxnSpPr>
          <p:nvPr/>
        </p:nvCxnSpPr>
        <p:spPr>
          <a:xfrm>
            <a:off x="5973893" y="584775"/>
            <a:ext cx="0" cy="2368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31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0E778B1-B55B-C040-3635-F025F1C22113}"/>
              </a:ext>
            </a:extLst>
          </p:cNvPr>
          <p:cNvPicPr>
            <a:picLocks noChangeAspect="1"/>
          </p:cNvPicPr>
          <p:nvPr/>
        </p:nvPicPr>
        <p:blipFill>
          <a:blip r:embed="rId2"/>
          <a:stretch>
            <a:fillRect/>
          </a:stretch>
        </p:blipFill>
        <p:spPr>
          <a:xfrm>
            <a:off x="2046000" y="3128838"/>
            <a:ext cx="8100000" cy="3729162"/>
          </a:xfrm>
          <a:prstGeom prst="rect">
            <a:avLst/>
          </a:prstGeom>
        </p:spPr>
      </p:pic>
      <p:sp>
        <p:nvSpPr>
          <p:cNvPr id="10" name="Slide Number Placeholder 9">
            <a:extLst>
              <a:ext uri="{FF2B5EF4-FFF2-40B4-BE49-F238E27FC236}">
                <a16:creationId xmlns:a16="http://schemas.microsoft.com/office/drawing/2014/main" id="{40A3B2C7-5A44-D4C8-5CE9-1C66317C5C30}"/>
              </a:ext>
            </a:extLst>
          </p:cNvPr>
          <p:cNvSpPr>
            <a:spLocks noGrp="1"/>
          </p:cNvSpPr>
          <p:nvPr>
            <p:ph type="sldNum" sz="quarter" idx="12"/>
          </p:nvPr>
        </p:nvSpPr>
        <p:spPr/>
        <p:txBody>
          <a:bodyPr/>
          <a:lstStyle/>
          <a:p>
            <a:fld id="{E94DD5AB-1CE1-40A7-9734-04060D4BE779}" type="slidenum">
              <a:rPr lang="da-DK" smtClean="0"/>
              <a:t>22</a:t>
            </a:fld>
            <a:endParaRPr lang="da-DK"/>
          </a:p>
        </p:txBody>
      </p:sp>
      <p:sp>
        <p:nvSpPr>
          <p:cNvPr id="2" name="TextBox 1">
            <a:extLst>
              <a:ext uri="{FF2B5EF4-FFF2-40B4-BE49-F238E27FC236}">
                <a16:creationId xmlns:a16="http://schemas.microsoft.com/office/drawing/2014/main" id="{288B1A93-2D99-2246-B218-62EE031B44CF}"/>
              </a:ext>
            </a:extLst>
          </p:cNvPr>
          <p:cNvSpPr txBox="1"/>
          <p:nvPr/>
        </p:nvSpPr>
        <p:spPr>
          <a:xfrm>
            <a:off x="96967" y="645177"/>
            <a:ext cx="12074077" cy="2185214"/>
          </a:xfrm>
          <a:prstGeom prst="rect">
            <a:avLst/>
          </a:prstGeom>
          <a:noFill/>
        </p:spPr>
        <p:txBody>
          <a:bodyPr wrap="square" rtlCol="0">
            <a:spAutoFit/>
          </a:bodyPr>
          <a:lstStyle/>
          <a:p>
            <a:r>
              <a:rPr lang="en-US" sz="2200" b="1" dirty="0"/>
              <a:t>Recommendations to reduce confusion and complexity.</a:t>
            </a:r>
          </a:p>
          <a:p>
            <a:endParaRPr lang="en-US" sz="2200" b="1" dirty="0"/>
          </a:p>
          <a:p>
            <a:r>
              <a:rPr lang="en-US" u="sng" dirty="0"/>
              <a:t>Removing ambiguous icons and redundant text.</a:t>
            </a:r>
          </a:p>
          <a:p>
            <a:endParaRPr lang="en-US" u="sng" dirty="0"/>
          </a:p>
          <a:p>
            <a:pPr marL="285750" indent="-285750">
              <a:buSzPct val="150000"/>
              <a:buFont typeface="Arial" panose="020B0604020202020204" pitchFamily="34" charset="0"/>
              <a:buChar char="•"/>
            </a:pPr>
            <a:r>
              <a:rPr lang="en-US" sz="1400" dirty="0"/>
              <a:t>By using stars as icons which are already standard on other web applications, as well as on the site itself, one might avoid confusion by focusing on making the design more intuitive.</a:t>
            </a:r>
          </a:p>
          <a:p>
            <a:pPr marL="285750" indent="-285750">
              <a:buSzPct val="150000"/>
              <a:buFont typeface="Arial" panose="020B0604020202020204" pitchFamily="34" charset="0"/>
              <a:buChar char="•"/>
            </a:pPr>
            <a:endParaRPr lang="en-US" sz="1400" dirty="0"/>
          </a:p>
          <a:p>
            <a:pPr marL="285750" indent="-285750">
              <a:buSzPct val="150000"/>
              <a:buFont typeface="Arial" panose="020B0604020202020204" pitchFamily="34" charset="0"/>
              <a:buChar char="•"/>
            </a:pPr>
            <a:r>
              <a:rPr lang="en-US" sz="1400" dirty="0"/>
              <a:t>By removing redundant and complex the information, the text is more easily scannable.</a:t>
            </a:r>
          </a:p>
        </p:txBody>
      </p:sp>
      <p:sp>
        <p:nvSpPr>
          <p:cNvPr id="16" name="Rectangle 15">
            <a:extLst>
              <a:ext uri="{FF2B5EF4-FFF2-40B4-BE49-F238E27FC236}">
                <a16:creationId xmlns:a16="http://schemas.microsoft.com/office/drawing/2014/main" id="{83887F05-032B-E989-C102-2F736EDAF18A}"/>
              </a:ext>
            </a:extLst>
          </p:cNvPr>
          <p:cNvSpPr/>
          <p:nvPr/>
        </p:nvSpPr>
        <p:spPr>
          <a:xfrm>
            <a:off x="6802369" y="6511780"/>
            <a:ext cx="3318657" cy="332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TextBox 16">
            <a:extLst>
              <a:ext uri="{FF2B5EF4-FFF2-40B4-BE49-F238E27FC236}">
                <a16:creationId xmlns:a16="http://schemas.microsoft.com/office/drawing/2014/main" id="{E955B8FC-D5A9-5BD8-9557-D2070EC9084C}"/>
              </a:ext>
            </a:extLst>
          </p:cNvPr>
          <p:cNvSpPr txBox="1"/>
          <p:nvPr/>
        </p:nvSpPr>
        <p:spPr>
          <a:xfrm>
            <a:off x="2070974" y="6465211"/>
            <a:ext cx="2425221" cy="400110"/>
          </a:xfrm>
          <a:prstGeom prst="rect">
            <a:avLst/>
          </a:prstGeom>
          <a:noFill/>
        </p:spPr>
        <p:txBody>
          <a:bodyPr wrap="square" rtlCol="0">
            <a:spAutoFit/>
          </a:bodyPr>
          <a:lstStyle/>
          <a:p>
            <a:r>
              <a:rPr lang="en-US" sz="2000" b="1" dirty="0"/>
              <a:t>Re-design.</a:t>
            </a:r>
            <a:endParaRPr lang="da-DK" sz="2000" b="1" dirty="0"/>
          </a:p>
        </p:txBody>
      </p:sp>
      <p:sp>
        <p:nvSpPr>
          <p:cNvPr id="34" name="Rectangle 33">
            <a:extLst>
              <a:ext uri="{FF2B5EF4-FFF2-40B4-BE49-F238E27FC236}">
                <a16:creationId xmlns:a16="http://schemas.microsoft.com/office/drawing/2014/main" id="{C16833BA-39EE-7161-75D3-B5F0EA11A9E9}"/>
              </a:ext>
            </a:extLst>
          </p:cNvPr>
          <p:cNvSpPr/>
          <p:nvPr/>
        </p:nvSpPr>
        <p:spPr>
          <a:xfrm>
            <a:off x="3159760" y="4328160"/>
            <a:ext cx="2672080" cy="35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Rectangle 36">
            <a:extLst>
              <a:ext uri="{FF2B5EF4-FFF2-40B4-BE49-F238E27FC236}">
                <a16:creationId xmlns:a16="http://schemas.microsoft.com/office/drawing/2014/main" id="{0549407B-E477-A47B-E978-3D03A1E70DBE}"/>
              </a:ext>
            </a:extLst>
          </p:cNvPr>
          <p:cNvSpPr/>
          <p:nvPr/>
        </p:nvSpPr>
        <p:spPr>
          <a:xfrm>
            <a:off x="3159760" y="4616922"/>
            <a:ext cx="5902960" cy="144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6" name="Picture 35">
            <a:extLst>
              <a:ext uri="{FF2B5EF4-FFF2-40B4-BE49-F238E27FC236}">
                <a16:creationId xmlns:a16="http://schemas.microsoft.com/office/drawing/2014/main" id="{A9075ABD-FF65-1872-E628-F5AEE6B92DF1}"/>
              </a:ext>
            </a:extLst>
          </p:cNvPr>
          <p:cNvPicPr>
            <a:picLocks noChangeAspect="1"/>
          </p:cNvPicPr>
          <p:nvPr/>
        </p:nvPicPr>
        <p:blipFill>
          <a:blip r:embed="rId3"/>
          <a:stretch>
            <a:fillRect/>
          </a:stretch>
        </p:blipFill>
        <p:spPr>
          <a:xfrm>
            <a:off x="3220958" y="4354153"/>
            <a:ext cx="5711389" cy="1445791"/>
          </a:xfrm>
          <a:prstGeom prst="rect">
            <a:avLst/>
          </a:prstGeom>
        </p:spPr>
      </p:pic>
      <p:grpSp>
        <p:nvGrpSpPr>
          <p:cNvPr id="3" name="Group 2">
            <a:extLst>
              <a:ext uri="{FF2B5EF4-FFF2-40B4-BE49-F238E27FC236}">
                <a16:creationId xmlns:a16="http://schemas.microsoft.com/office/drawing/2014/main" id="{C52E50E2-B33F-8361-34B5-737637E03B24}"/>
              </a:ext>
            </a:extLst>
          </p:cNvPr>
          <p:cNvGrpSpPr/>
          <p:nvPr/>
        </p:nvGrpSpPr>
        <p:grpSpPr>
          <a:xfrm>
            <a:off x="0" y="0"/>
            <a:ext cx="12192000" cy="584775"/>
            <a:chOff x="0" y="0"/>
            <a:chExt cx="12192000" cy="584775"/>
          </a:xfrm>
        </p:grpSpPr>
        <p:sp>
          <p:nvSpPr>
            <p:cNvPr id="4" name="TextBox 3">
              <a:extLst>
                <a:ext uri="{FF2B5EF4-FFF2-40B4-BE49-F238E27FC236}">
                  <a16:creationId xmlns:a16="http://schemas.microsoft.com/office/drawing/2014/main" id="{A33CE6C0-78FC-189F-F317-0E8234E94447}"/>
                </a:ext>
              </a:extLst>
            </p:cNvPr>
            <p:cNvSpPr txBox="1"/>
            <p:nvPr/>
          </p:nvSpPr>
          <p:spPr>
            <a:xfrm>
              <a:off x="0" y="0"/>
              <a:ext cx="12192000" cy="584775"/>
            </a:xfrm>
            <a:prstGeom prst="rect">
              <a:avLst/>
            </a:prstGeom>
            <a:noFill/>
          </p:spPr>
          <p:txBody>
            <a:bodyPr wrap="square" rtlCol="0">
              <a:spAutoFit/>
            </a:bodyPr>
            <a:lstStyle/>
            <a:p>
              <a:r>
                <a:rPr lang="en-US" sz="3200" dirty="0"/>
                <a:t>Issue 7: Recommendations.</a:t>
              </a:r>
              <a:endParaRPr lang="da-DK" sz="3200" dirty="0"/>
            </a:p>
          </p:txBody>
        </p:sp>
        <p:cxnSp>
          <p:nvCxnSpPr>
            <p:cNvPr id="5" name="Straight Connector 4">
              <a:extLst>
                <a:ext uri="{FF2B5EF4-FFF2-40B4-BE49-F238E27FC236}">
                  <a16:creationId xmlns:a16="http://schemas.microsoft.com/office/drawing/2014/main" id="{3ECC9672-CB64-E80C-C460-D611C812D5E2}"/>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6026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7CC9F-C866-AB39-ED1C-A37079AFFF6D}"/>
              </a:ext>
            </a:extLst>
          </p:cNvPr>
          <p:cNvSpPr>
            <a:spLocks noGrp="1"/>
          </p:cNvSpPr>
          <p:nvPr>
            <p:ph type="title"/>
          </p:nvPr>
        </p:nvSpPr>
        <p:spPr>
          <a:xfrm>
            <a:off x="838200" y="2766219"/>
            <a:ext cx="10515600" cy="1325563"/>
          </a:xfrm>
        </p:spPr>
        <p:txBody>
          <a:bodyPr/>
          <a:lstStyle/>
          <a:p>
            <a:pPr algn="ctr"/>
            <a:r>
              <a:rPr lang="en-US" b="1" dirty="0"/>
              <a:t>Strength</a:t>
            </a:r>
            <a:endParaRPr lang="da-DK" b="1" dirty="0"/>
          </a:p>
        </p:txBody>
      </p:sp>
      <p:sp>
        <p:nvSpPr>
          <p:cNvPr id="4" name="Slide Number Placeholder 3">
            <a:extLst>
              <a:ext uri="{FF2B5EF4-FFF2-40B4-BE49-F238E27FC236}">
                <a16:creationId xmlns:a16="http://schemas.microsoft.com/office/drawing/2014/main" id="{78ABC76C-0002-F9FB-63B5-89043A8B7213}"/>
              </a:ext>
            </a:extLst>
          </p:cNvPr>
          <p:cNvSpPr>
            <a:spLocks noGrp="1"/>
          </p:cNvSpPr>
          <p:nvPr>
            <p:ph type="sldNum" sz="quarter" idx="12"/>
          </p:nvPr>
        </p:nvSpPr>
        <p:spPr/>
        <p:txBody>
          <a:bodyPr/>
          <a:lstStyle/>
          <a:p>
            <a:fld id="{E94DD5AB-1CE1-40A7-9734-04060D4BE779}" type="slidenum">
              <a:rPr lang="da-DK" smtClean="0"/>
              <a:t>23</a:t>
            </a:fld>
            <a:endParaRPr lang="da-DK"/>
          </a:p>
        </p:txBody>
      </p:sp>
    </p:spTree>
    <p:extLst>
      <p:ext uri="{BB962C8B-B14F-4D97-AF65-F5344CB8AC3E}">
        <p14:creationId xmlns:p14="http://schemas.microsoft.com/office/powerpoint/2010/main" val="659856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9D83888-CFE4-C84B-555D-A099086EA6C8}"/>
              </a:ext>
            </a:extLst>
          </p:cNvPr>
          <p:cNvSpPr txBox="1"/>
          <p:nvPr/>
        </p:nvSpPr>
        <p:spPr>
          <a:xfrm>
            <a:off x="157168" y="5188781"/>
            <a:ext cx="5876925" cy="923330"/>
          </a:xfrm>
          <a:prstGeom prst="rect">
            <a:avLst/>
          </a:prstGeom>
          <a:noFill/>
        </p:spPr>
        <p:txBody>
          <a:bodyPr wrap="square" rtlCol="0">
            <a:spAutoFit/>
          </a:bodyPr>
          <a:lstStyle/>
          <a:p>
            <a:endParaRPr lang="en-US" dirty="0"/>
          </a:p>
          <a:p>
            <a:endParaRPr lang="en-US" dirty="0"/>
          </a:p>
          <a:p>
            <a:endParaRPr lang="en-US" dirty="0"/>
          </a:p>
        </p:txBody>
      </p:sp>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2136000" y="3258000"/>
            <a:ext cx="7920000" cy="3583622"/>
          </a:xfrm>
          <a:prstGeom prst="rect">
            <a:avLst/>
          </a:prstGeom>
        </p:spPr>
      </p:pic>
      <p:sp>
        <p:nvSpPr>
          <p:cNvPr id="19" name="Rectangle 18">
            <a:extLst>
              <a:ext uri="{FF2B5EF4-FFF2-40B4-BE49-F238E27FC236}">
                <a16:creationId xmlns:a16="http://schemas.microsoft.com/office/drawing/2014/main" id="{54A3A0CE-8F7F-D2FA-44E0-1425781D5541}"/>
              </a:ext>
            </a:extLst>
          </p:cNvPr>
          <p:cNvSpPr/>
          <p:nvPr/>
        </p:nvSpPr>
        <p:spPr>
          <a:xfrm>
            <a:off x="2228017" y="3431059"/>
            <a:ext cx="2177828" cy="1411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Slide Number Placeholder 9">
            <a:extLst>
              <a:ext uri="{FF2B5EF4-FFF2-40B4-BE49-F238E27FC236}">
                <a16:creationId xmlns:a16="http://schemas.microsoft.com/office/drawing/2014/main" id="{40A3B2C7-5A44-D4C8-5CE9-1C66317C5C30}"/>
              </a:ext>
            </a:extLst>
          </p:cNvPr>
          <p:cNvSpPr>
            <a:spLocks noGrp="1"/>
          </p:cNvSpPr>
          <p:nvPr>
            <p:ph type="sldNum" sz="quarter" idx="12"/>
          </p:nvPr>
        </p:nvSpPr>
        <p:spPr/>
        <p:txBody>
          <a:bodyPr/>
          <a:lstStyle/>
          <a:p>
            <a:fld id="{E94DD5AB-1CE1-40A7-9734-04060D4BE779}" type="slidenum">
              <a:rPr lang="da-DK" smtClean="0"/>
              <a:t>24</a:t>
            </a:fld>
            <a:endParaRPr lang="da-DK"/>
          </a:p>
        </p:txBody>
      </p:sp>
      <p:sp>
        <p:nvSpPr>
          <p:cNvPr id="24" name="Rectangle 23">
            <a:extLst>
              <a:ext uri="{FF2B5EF4-FFF2-40B4-BE49-F238E27FC236}">
                <a16:creationId xmlns:a16="http://schemas.microsoft.com/office/drawing/2014/main" id="{F4E06E39-E960-61C9-5744-9E577DC6BD6E}"/>
              </a:ext>
            </a:extLst>
          </p:cNvPr>
          <p:cNvSpPr/>
          <p:nvPr/>
        </p:nvSpPr>
        <p:spPr>
          <a:xfrm>
            <a:off x="7039672" y="6497767"/>
            <a:ext cx="3016328" cy="360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TextBox 25">
            <a:extLst>
              <a:ext uri="{FF2B5EF4-FFF2-40B4-BE49-F238E27FC236}">
                <a16:creationId xmlns:a16="http://schemas.microsoft.com/office/drawing/2014/main" id="{7B70A9A5-9AF5-3E5E-95A2-EE3B118D20A1}"/>
              </a:ext>
            </a:extLst>
          </p:cNvPr>
          <p:cNvSpPr txBox="1"/>
          <p:nvPr/>
        </p:nvSpPr>
        <p:spPr>
          <a:xfrm>
            <a:off x="2136000" y="6465565"/>
            <a:ext cx="2425221" cy="400110"/>
          </a:xfrm>
          <a:prstGeom prst="rect">
            <a:avLst/>
          </a:prstGeom>
          <a:noFill/>
        </p:spPr>
        <p:txBody>
          <a:bodyPr wrap="square" rtlCol="0">
            <a:spAutoFit/>
          </a:bodyPr>
          <a:lstStyle/>
          <a:p>
            <a:r>
              <a:rPr lang="en-US" sz="2000" b="1" dirty="0"/>
              <a:t>Re-design.</a:t>
            </a:r>
            <a:endParaRPr lang="da-DK" sz="2000" b="1" dirty="0"/>
          </a:p>
        </p:txBody>
      </p:sp>
      <p:sp>
        <p:nvSpPr>
          <p:cNvPr id="28" name="TextBox 27">
            <a:extLst>
              <a:ext uri="{FF2B5EF4-FFF2-40B4-BE49-F238E27FC236}">
                <a16:creationId xmlns:a16="http://schemas.microsoft.com/office/drawing/2014/main" id="{3B3E4591-7290-CF20-B5B5-4D35C88946B5}"/>
              </a:ext>
            </a:extLst>
          </p:cNvPr>
          <p:cNvSpPr txBox="1"/>
          <p:nvPr/>
        </p:nvSpPr>
        <p:spPr>
          <a:xfrm>
            <a:off x="88578" y="645177"/>
            <a:ext cx="12074077" cy="1384995"/>
          </a:xfrm>
          <a:prstGeom prst="rect">
            <a:avLst/>
          </a:prstGeom>
          <a:noFill/>
        </p:spPr>
        <p:txBody>
          <a:bodyPr wrap="square" rtlCol="0">
            <a:spAutoFit/>
          </a:bodyPr>
          <a:lstStyle/>
          <a:p>
            <a:endParaRPr lang="en-US" sz="1400" u="sng" dirty="0"/>
          </a:p>
          <a:p>
            <a:pPr marL="285750" indent="-285750">
              <a:buSzPct val="150000"/>
              <a:buFont typeface="Arial" panose="020B0604020202020204" pitchFamily="34" charset="0"/>
              <a:buChar char="•"/>
            </a:pPr>
            <a:r>
              <a:rPr lang="en-US" sz="1400" dirty="0"/>
              <a:t>Blurring is here cleverly used to indicate that something is hidden to the right. It taking advantages of the visual systems tendency to fill in missing information, making us think that there is something to the right of the last blue box,  because it is perceived as whole box and not just a blurred away box.</a:t>
            </a:r>
          </a:p>
          <a:p>
            <a:pPr marL="285750" indent="-285750">
              <a:buSzPct val="150000"/>
              <a:buFont typeface="Arial" panose="020B0604020202020204" pitchFamily="34" charset="0"/>
              <a:buChar char="•"/>
            </a:pPr>
            <a:endParaRPr lang="en-US" sz="1400" dirty="0"/>
          </a:p>
          <a:p>
            <a:pPr marL="285750" indent="-285750">
              <a:buSzPct val="150000"/>
              <a:buFont typeface="Arial" panose="020B0604020202020204" pitchFamily="34" charset="0"/>
              <a:buChar char="•"/>
            </a:pPr>
            <a:r>
              <a:rPr lang="en-US" sz="1400" dirty="0"/>
              <a:t>Furthermore, the use of redundancy to further facilitate that there is something hidden to the right without cluttering the visual hierarchy is great, as the probability of the user missing this hidden layer diminishes.</a:t>
            </a:r>
          </a:p>
        </p:txBody>
      </p:sp>
      <p:pic>
        <p:nvPicPr>
          <p:cNvPr id="6" name="Picture 5">
            <a:extLst>
              <a:ext uri="{FF2B5EF4-FFF2-40B4-BE49-F238E27FC236}">
                <a16:creationId xmlns:a16="http://schemas.microsoft.com/office/drawing/2014/main" id="{FCD76DB3-D14E-A0D7-9F26-93FC4B700233}"/>
              </a:ext>
            </a:extLst>
          </p:cNvPr>
          <p:cNvPicPr>
            <a:picLocks noChangeAspect="1"/>
          </p:cNvPicPr>
          <p:nvPr/>
        </p:nvPicPr>
        <p:blipFill rotWithShape="1">
          <a:blip r:embed="rId3"/>
          <a:srcRect l="684" t="8051"/>
          <a:stretch/>
        </p:blipFill>
        <p:spPr>
          <a:xfrm>
            <a:off x="2225159" y="3289820"/>
            <a:ext cx="7735965" cy="3168013"/>
          </a:xfrm>
          <a:prstGeom prst="rect">
            <a:avLst/>
          </a:prstGeom>
        </p:spPr>
      </p:pic>
      <p:pic>
        <p:nvPicPr>
          <p:cNvPr id="7" name="Picture 6">
            <a:extLst>
              <a:ext uri="{FF2B5EF4-FFF2-40B4-BE49-F238E27FC236}">
                <a16:creationId xmlns:a16="http://schemas.microsoft.com/office/drawing/2014/main" id="{1563FA4C-972A-3428-2FD2-0CEC1C2F863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10800000">
            <a:off x="8934305" y="5263049"/>
            <a:ext cx="287153" cy="226165"/>
          </a:xfrm>
          <a:prstGeom prst="rect">
            <a:avLst/>
          </a:prstGeom>
        </p:spPr>
      </p:pic>
      <p:pic>
        <p:nvPicPr>
          <p:cNvPr id="8" name="Picture 7">
            <a:extLst>
              <a:ext uri="{FF2B5EF4-FFF2-40B4-BE49-F238E27FC236}">
                <a16:creationId xmlns:a16="http://schemas.microsoft.com/office/drawing/2014/main" id="{57CEA0A0-E42D-B785-2079-3D9C1A18C8F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5400000">
            <a:off x="3247328" y="6028312"/>
            <a:ext cx="287153" cy="226165"/>
          </a:xfrm>
          <a:prstGeom prst="rect">
            <a:avLst/>
          </a:prstGeom>
        </p:spPr>
      </p:pic>
      <p:grpSp>
        <p:nvGrpSpPr>
          <p:cNvPr id="5" name="Group 4">
            <a:extLst>
              <a:ext uri="{FF2B5EF4-FFF2-40B4-BE49-F238E27FC236}">
                <a16:creationId xmlns:a16="http://schemas.microsoft.com/office/drawing/2014/main" id="{C59B1063-9484-7FB9-82B6-00303A043A45}"/>
              </a:ext>
            </a:extLst>
          </p:cNvPr>
          <p:cNvGrpSpPr/>
          <p:nvPr/>
        </p:nvGrpSpPr>
        <p:grpSpPr>
          <a:xfrm>
            <a:off x="0" y="0"/>
            <a:ext cx="12192000" cy="584775"/>
            <a:chOff x="0" y="0"/>
            <a:chExt cx="12192000" cy="584775"/>
          </a:xfrm>
        </p:grpSpPr>
        <p:sp>
          <p:nvSpPr>
            <p:cNvPr id="11" name="TextBox 10">
              <a:extLst>
                <a:ext uri="{FF2B5EF4-FFF2-40B4-BE49-F238E27FC236}">
                  <a16:creationId xmlns:a16="http://schemas.microsoft.com/office/drawing/2014/main" id="{C7E3737E-3C45-7ACD-4774-1765A2A1C505}"/>
                </a:ext>
              </a:extLst>
            </p:cNvPr>
            <p:cNvSpPr txBox="1"/>
            <p:nvPr/>
          </p:nvSpPr>
          <p:spPr>
            <a:xfrm>
              <a:off x="0" y="0"/>
              <a:ext cx="12192000" cy="584775"/>
            </a:xfrm>
            <a:prstGeom prst="rect">
              <a:avLst/>
            </a:prstGeom>
            <a:noFill/>
          </p:spPr>
          <p:txBody>
            <a:bodyPr wrap="square" rtlCol="0">
              <a:spAutoFit/>
            </a:bodyPr>
            <a:lstStyle/>
            <a:p>
              <a:r>
                <a:rPr lang="en-US" sz="3200" dirty="0"/>
                <a:t>One of the current strengths of the website.</a:t>
              </a:r>
              <a:endParaRPr lang="da-DK" sz="3200" dirty="0"/>
            </a:p>
          </p:txBody>
        </p:sp>
        <p:cxnSp>
          <p:nvCxnSpPr>
            <p:cNvPr id="12" name="Straight Connector 11">
              <a:extLst>
                <a:ext uri="{FF2B5EF4-FFF2-40B4-BE49-F238E27FC236}">
                  <a16:creationId xmlns:a16="http://schemas.microsoft.com/office/drawing/2014/main" id="{B9DE23D6-BDE2-4F26-EA62-94163D49CA1D}"/>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87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7CC9F-C866-AB39-ED1C-A37079AFFF6D}"/>
              </a:ext>
            </a:extLst>
          </p:cNvPr>
          <p:cNvSpPr>
            <a:spLocks noGrp="1"/>
          </p:cNvSpPr>
          <p:nvPr>
            <p:ph type="title"/>
          </p:nvPr>
        </p:nvSpPr>
        <p:spPr>
          <a:xfrm>
            <a:off x="838200" y="2766219"/>
            <a:ext cx="10515600" cy="1325563"/>
          </a:xfrm>
        </p:spPr>
        <p:txBody>
          <a:bodyPr/>
          <a:lstStyle/>
          <a:p>
            <a:pPr algn="ctr"/>
            <a:r>
              <a:rPr lang="en-US" b="1" dirty="0"/>
              <a:t>Potential usability test plan</a:t>
            </a:r>
            <a:endParaRPr lang="da-DK" b="1" dirty="0"/>
          </a:p>
        </p:txBody>
      </p:sp>
      <p:sp>
        <p:nvSpPr>
          <p:cNvPr id="4" name="Slide Number Placeholder 3">
            <a:extLst>
              <a:ext uri="{FF2B5EF4-FFF2-40B4-BE49-F238E27FC236}">
                <a16:creationId xmlns:a16="http://schemas.microsoft.com/office/drawing/2014/main" id="{78ABC76C-0002-F9FB-63B5-89043A8B7213}"/>
              </a:ext>
            </a:extLst>
          </p:cNvPr>
          <p:cNvSpPr>
            <a:spLocks noGrp="1"/>
          </p:cNvSpPr>
          <p:nvPr>
            <p:ph type="sldNum" sz="quarter" idx="12"/>
          </p:nvPr>
        </p:nvSpPr>
        <p:spPr/>
        <p:txBody>
          <a:bodyPr/>
          <a:lstStyle/>
          <a:p>
            <a:fld id="{E94DD5AB-1CE1-40A7-9734-04060D4BE779}" type="slidenum">
              <a:rPr lang="da-DK" smtClean="0"/>
              <a:t>25</a:t>
            </a:fld>
            <a:endParaRPr lang="da-DK"/>
          </a:p>
        </p:txBody>
      </p:sp>
    </p:spTree>
    <p:extLst>
      <p:ext uri="{BB962C8B-B14F-4D97-AF65-F5344CB8AC3E}">
        <p14:creationId xmlns:p14="http://schemas.microsoft.com/office/powerpoint/2010/main" val="4147210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D4DA18-AC87-C9D8-C0CB-8AC4A191A6B5}"/>
              </a:ext>
            </a:extLst>
          </p:cNvPr>
          <p:cNvSpPr>
            <a:spLocks noGrp="1"/>
          </p:cNvSpPr>
          <p:nvPr>
            <p:ph type="sldNum" sz="quarter" idx="12"/>
          </p:nvPr>
        </p:nvSpPr>
        <p:spPr/>
        <p:txBody>
          <a:bodyPr/>
          <a:lstStyle/>
          <a:p>
            <a:fld id="{E94DD5AB-1CE1-40A7-9734-04060D4BE779}" type="slidenum">
              <a:rPr lang="da-DK" smtClean="0"/>
              <a:t>26</a:t>
            </a:fld>
            <a:endParaRPr lang="da-DK"/>
          </a:p>
        </p:txBody>
      </p:sp>
      <p:sp>
        <p:nvSpPr>
          <p:cNvPr id="8" name="TextBox 7">
            <a:extLst>
              <a:ext uri="{FF2B5EF4-FFF2-40B4-BE49-F238E27FC236}">
                <a16:creationId xmlns:a16="http://schemas.microsoft.com/office/drawing/2014/main" id="{EEA27143-0115-737F-09A4-46BB2A690752}"/>
              </a:ext>
            </a:extLst>
          </p:cNvPr>
          <p:cNvSpPr txBox="1"/>
          <p:nvPr/>
        </p:nvSpPr>
        <p:spPr>
          <a:xfrm>
            <a:off x="0" y="647474"/>
            <a:ext cx="5876925" cy="1877437"/>
          </a:xfrm>
          <a:prstGeom prst="rect">
            <a:avLst/>
          </a:prstGeom>
          <a:noFill/>
        </p:spPr>
        <p:txBody>
          <a:bodyPr wrap="square" rtlCol="0">
            <a:spAutoFit/>
          </a:bodyPr>
          <a:lstStyle/>
          <a:p>
            <a:r>
              <a:rPr lang="en-US" sz="2200" b="1" dirty="0"/>
              <a:t>Objectives</a:t>
            </a:r>
          </a:p>
          <a:p>
            <a:pPr marL="342900" indent="-342900">
              <a:buFont typeface="+mj-lt"/>
              <a:buAutoNum type="arabicParenR"/>
            </a:pPr>
            <a:r>
              <a:rPr lang="en-US" dirty="0"/>
              <a:t>Can users find, inspect and buy products without issues?</a:t>
            </a:r>
          </a:p>
          <a:p>
            <a:pPr marL="342900" indent="-342900">
              <a:buFont typeface="+mj-lt"/>
              <a:buAutoNum type="arabicParenR"/>
            </a:pPr>
            <a:r>
              <a:rPr lang="en-US" dirty="0"/>
              <a:t>Can users find and use the sell option?</a:t>
            </a:r>
          </a:p>
          <a:p>
            <a:pPr marL="342900" indent="-342900">
              <a:buFont typeface="+mj-lt"/>
              <a:buAutoNum type="arabicParenR"/>
            </a:pPr>
            <a:endParaRPr lang="en-US" dirty="0"/>
          </a:p>
          <a:p>
            <a:endParaRPr lang="en-US" dirty="0"/>
          </a:p>
          <a:p>
            <a:r>
              <a:rPr lang="en-US" sz="2200" b="1" dirty="0"/>
              <a:t>Structure for possible usability test plan.</a:t>
            </a:r>
            <a:endParaRPr lang="da-DK" sz="2200" b="1" dirty="0"/>
          </a:p>
        </p:txBody>
      </p:sp>
      <p:graphicFrame>
        <p:nvGraphicFramePr>
          <p:cNvPr id="12" name="Table 5">
            <a:extLst>
              <a:ext uri="{FF2B5EF4-FFF2-40B4-BE49-F238E27FC236}">
                <a16:creationId xmlns:a16="http://schemas.microsoft.com/office/drawing/2014/main" id="{2254C786-B141-60F2-2C95-441BE039B215}"/>
              </a:ext>
            </a:extLst>
          </p:cNvPr>
          <p:cNvGraphicFramePr>
            <a:graphicFrameLocks noGrp="1"/>
          </p:cNvGraphicFramePr>
          <p:nvPr>
            <p:extLst>
              <p:ext uri="{D42A27DB-BD31-4B8C-83A1-F6EECF244321}">
                <p14:modId xmlns:p14="http://schemas.microsoft.com/office/powerpoint/2010/main" val="799781024"/>
              </p:ext>
            </p:extLst>
          </p:nvPr>
        </p:nvGraphicFramePr>
        <p:xfrm>
          <a:off x="93241" y="2465134"/>
          <a:ext cx="10421924" cy="4259184"/>
        </p:xfrm>
        <a:graphic>
          <a:graphicData uri="http://schemas.openxmlformats.org/drawingml/2006/table">
            <a:tbl>
              <a:tblPr firstRow="1" bandRow="1">
                <a:tableStyleId>{5C22544A-7EE6-4342-B048-85BDC9FD1C3A}</a:tableStyleId>
              </a:tblPr>
              <a:tblGrid>
                <a:gridCol w="3762411">
                  <a:extLst>
                    <a:ext uri="{9D8B030D-6E8A-4147-A177-3AD203B41FA5}">
                      <a16:colId xmlns:a16="http://schemas.microsoft.com/office/drawing/2014/main" val="166759571"/>
                    </a:ext>
                  </a:extLst>
                </a:gridCol>
                <a:gridCol w="6659513">
                  <a:extLst>
                    <a:ext uri="{9D8B030D-6E8A-4147-A177-3AD203B41FA5}">
                      <a16:colId xmlns:a16="http://schemas.microsoft.com/office/drawing/2014/main" val="842538864"/>
                    </a:ext>
                  </a:extLst>
                </a:gridCol>
              </a:tblGrid>
              <a:tr h="565657">
                <a:tc>
                  <a:txBody>
                    <a:bodyPr/>
                    <a:lstStyle/>
                    <a:p>
                      <a:r>
                        <a:rPr lang="en-US" dirty="0">
                          <a:solidFill>
                            <a:schemeClr val="tx1"/>
                          </a:solidFill>
                        </a:rPr>
                        <a:t>Activity.</a:t>
                      </a:r>
                      <a:endParaRPr lang="da-DK"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noProof="0" dirty="0">
                          <a:solidFill>
                            <a:schemeClr val="tx1"/>
                          </a:solidFill>
                        </a:rPr>
                        <a:t>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406262304"/>
                  </a:ext>
                </a:extLst>
              </a:tr>
              <a:tr h="654341">
                <a:tc>
                  <a:txBody>
                    <a:bodyPr/>
                    <a:lstStyle/>
                    <a:p>
                      <a:endParaRPr lang="en-US" sz="1200" dirty="0"/>
                    </a:p>
                    <a:p>
                      <a:r>
                        <a:rPr lang="en-US" sz="1800" b="1" noProof="0" dirty="0">
                          <a:solidFill>
                            <a:schemeClr val="tx1"/>
                          </a:solidFill>
                        </a:rPr>
                        <a:t>Introduction.</a:t>
                      </a:r>
                    </a:p>
                    <a:p>
                      <a:endParaRPr lang="en-US" sz="1200" b="1" noProof="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Informed consent, about recording and data management.</a:t>
                      </a:r>
                    </a:p>
                    <a:p>
                      <a:pPr marL="285750" indent="-285750">
                        <a:buFont typeface="Arial" panose="020B0604020202020204" pitchFamily="34" charset="0"/>
                        <a:buChar char="•"/>
                      </a:pPr>
                      <a:r>
                        <a:rPr lang="en-US" dirty="0"/>
                        <a:t>Background questions i.e., age, gender, and previous experience.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0076731"/>
                  </a:ext>
                </a:extLst>
              </a:tr>
              <a:tr h="620785">
                <a:tc>
                  <a:txBody>
                    <a:bodyPr/>
                    <a:lstStyle/>
                    <a:p>
                      <a:endParaRPr lang="en-US" sz="1200" dirty="0"/>
                    </a:p>
                    <a:p>
                      <a:r>
                        <a:rPr lang="en-US" b="1" noProof="0" dirty="0"/>
                        <a:t>Useability test.</a:t>
                      </a:r>
                    </a:p>
                    <a:p>
                      <a:endParaRPr lang="en-US" sz="1200" b="1"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Introduction to the useability test.</a:t>
                      </a:r>
                      <a:endParaRPr lang="da-DK" dirty="0"/>
                    </a:p>
                    <a:p>
                      <a:pPr marL="285750" indent="-285750">
                        <a:buFont typeface="Arial" panose="020B0604020202020204" pitchFamily="34" charset="0"/>
                        <a:buChar char="•"/>
                      </a:pPr>
                      <a:r>
                        <a:rPr lang="en-US" noProof="0" dirty="0"/>
                        <a:t>User performs the useability test without </a:t>
                      </a:r>
                      <a:r>
                        <a:rPr lang="en-US" noProof="0"/>
                        <a:t>moderator intervention. </a:t>
                      </a:r>
                      <a:endParaRPr lang="en-US"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0114057"/>
                  </a:ext>
                </a:extLst>
              </a:tr>
              <a:tr h="644274">
                <a:tc>
                  <a:txBody>
                    <a:bodyPr/>
                    <a:lstStyle/>
                    <a:p>
                      <a:endParaRPr lang="en-US" sz="1200" dirty="0"/>
                    </a:p>
                    <a:p>
                      <a:r>
                        <a:rPr lang="en-US" b="1" noProof="0" dirty="0"/>
                        <a:t>Follow-up questions.</a:t>
                      </a:r>
                    </a:p>
                    <a:p>
                      <a:endParaRPr lang="en-US" sz="1200" b="1"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How the task go, any difficulties?</a:t>
                      </a:r>
                    </a:p>
                    <a:p>
                      <a:pPr marL="285750" indent="-285750">
                        <a:buFont typeface="Arial" panose="020B0604020202020204" pitchFamily="34" charset="0"/>
                        <a:buChar char="•"/>
                      </a:pPr>
                      <a:r>
                        <a:rPr lang="en-US" dirty="0"/>
                        <a:t>Impressions of the website in general.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3418088"/>
                  </a:ext>
                </a:extLst>
              </a:tr>
              <a:tr h="0">
                <a:tc>
                  <a:txBody>
                    <a:bodyPr/>
                    <a:lstStyle/>
                    <a:p>
                      <a:r>
                        <a:rPr lang="en-US" b="1" noProof="0" dirty="0"/>
                        <a:t>Useability scales.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Rating on: Ease of use, aesthetics and would you use it again.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735193"/>
                  </a:ext>
                </a:extLst>
              </a:tr>
              <a:tr h="424737">
                <a:tc>
                  <a:txBody>
                    <a:bodyPr/>
                    <a:lstStyle/>
                    <a:p>
                      <a:endParaRPr lang="en-US" sz="1200" b="0" noProof="0" dirty="0"/>
                    </a:p>
                    <a:p>
                      <a:r>
                        <a:rPr lang="en-US" b="1" noProof="0" dirty="0"/>
                        <a:t>Knowledge-driven questions.</a:t>
                      </a:r>
                    </a:p>
                    <a:p>
                      <a:endParaRPr lang="en-US" sz="1200" b="1"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If they had previous knowledge, what functions have they used.</a:t>
                      </a:r>
                    </a:p>
                    <a:p>
                      <a:pPr marL="285750" indent="-285750">
                        <a:buFont typeface="Arial" panose="020B0604020202020204" pitchFamily="34" charset="0"/>
                        <a:buChar char="•"/>
                      </a:pPr>
                      <a:r>
                        <a:rPr lang="en-US" noProof="0" dirty="0"/>
                        <a:t>Did you realize the bidding functionality?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5432575"/>
                  </a:ext>
                </a:extLst>
              </a:tr>
              <a:tr h="401687">
                <a:tc>
                  <a:txBody>
                    <a:bodyPr/>
                    <a:lstStyle/>
                    <a:p>
                      <a:r>
                        <a:rPr lang="en-US" b="1" noProof="0" dirty="0"/>
                        <a:t>Additional input from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If the user has extra things of note about their experience.</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6596773"/>
                  </a:ext>
                </a:extLst>
              </a:tr>
            </a:tbl>
          </a:graphicData>
        </a:graphic>
      </p:graphicFrame>
      <p:grpSp>
        <p:nvGrpSpPr>
          <p:cNvPr id="2" name="Group 1">
            <a:extLst>
              <a:ext uri="{FF2B5EF4-FFF2-40B4-BE49-F238E27FC236}">
                <a16:creationId xmlns:a16="http://schemas.microsoft.com/office/drawing/2014/main" id="{A355FEB1-BE5F-ADE6-325B-1D22CCC8C924}"/>
              </a:ext>
            </a:extLst>
          </p:cNvPr>
          <p:cNvGrpSpPr/>
          <p:nvPr/>
        </p:nvGrpSpPr>
        <p:grpSpPr>
          <a:xfrm>
            <a:off x="0" y="0"/>
            <a:ext cx="12192000" cy="584775"/>
            <a:chOff x="0" y="0"/>
            <a:chExt cx="12192000" cy="584775"/>
          </a:xfrm>
        </p:grpSpPr>
        <p:sp>
          <p:nvSpPr>
            <p:cNvPr id="3" name="TextBox 2">
              <a:extLst>
                <a:ext uri="{FF2B5EF4-FFF2-40B4-BE49-F238E27FC236}">
                  <a16:creationId xmlns:a16="http://schemas.microsoft.com/office/drawing/2014/main" id="{C3E22612-E30E-8770-98D7-87290BB70D29}"/>
                </a:ext>
              </a:extLst>
            </p:cNvPr>
            <p:cNvSpPr txBox="1"/>
            <p:nvPr/>
          </p:nvSpPr>
          <p:spPr>
            <a:xfrm>
              <a:off x="0" y="0"/>
              <a:ext cx="12192000" cy="584775"/>
            </a:xfrm>
            <a:prstGeom prst="rect">
              <a:avLst/>
            </a:prstGeom>
            <a:noFill/>
          </p:spPr>
          <p:txBody>
            <a:bodyPr wrap="square" rtlCol="0">
              <a:spAutoFit/>
            </a:bodyPr>
            <a:lstStyle/>
            <a:p>
              <a:r>
                <a:rPr lang="en-US" sz="3200" dirty="0"/>
                <a:t>Suggestion for a usability test plan.</a:t>
              </a:r>
              <a:endParaRPr lang="da-DK" sz="3200" dirty="0"/>
            </a:p>
          </p:txBody>
        </p:sp>
        <p:cxnSp>
          <p:nvCxnSpPr>
            <p:cNvPr id="5" name="Straight Connector 4">
              <a:extLst>
                <a:ext uri="{FF2B5EF4-FFF2-40B4-BE49-F238E27FC236}">
                  <a16:creationId xmlns:a16="http://schemas.microsoft.com/office/drawing/2014/main" id="{EFB78E34-CC14-2988-3407-13B0629F5BFF}"/>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6530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D4DA18-AC87-C9D8-C0CB-8AC4A191A6B5}"/>
              </a:ext>
            </a:extLst>
          </p:cNvPr>
          <p:cNvSpPr>
            <a:spLocks noGrp="1"/>
          </p:cNvSpPr>
          <p:nvPr>
            <p:ph type="sldNum" sz="quarter" idx="12"/>
          </p:nvPr>
        </p:nvSpPr>
        <p:spPr/>
        <p:txBody>
          <a:bodyPr/>
          <a:lstStyle/>
          <a:p>
            <a:fld id="{E94DD5AB-1CE1-40A7-9734-04060D4BE779}" type="slidenum">
              <a:rPr lang="da-DK" smtClean="0"/>
              <a:t>27</a:t>
            </a:fld>
            <a:endParaRPr lang="da-DK"/>
          </a:p>
        </p:txBody>
      </p:sp>
      <p:sp>
        <p:nvSpPr>
          <p:cNvPr id="8" name="TextBox 7">
            <a:extLst>
              <a:ext uri="{FF2B5EF4-FFF2-40B4-BE49-F238E27FC236}">
                <a16:creationId xmlns:a16="http://schemas.microsoft.com/office/drawing/2014/main" id="{EEA27143-0115-737F-09A4-46BB2A690752}"/>
              </a:ext>
            </a:extLst>
          </p:cNvPr>
          <p:cNvSpPr txBox="1"/>
          <p:nvPr/>
        </p:nvSpPr>
        <p:spPr>
          <a:xfrm>
            <a:off x="219075" y="935881"/>
            <a:ext cx="5876925" cy="646331"/>
          </a:xfrm>
          <a:prstGeom prst="rect">
            <a:avLst/>
          </a:prstGeom>
          <a:noFill/>
        </p:spPr>
        <p:txBody>
          <a:bodyPr wrap="square" rtlCol="0">
            <a:spAutoFit/>
          </a:bodyPr>
          <a:lstStyle/>
          <a:p>
            <a:endParaRPr lang="en-US" dirty="0"/>
          </a:p>
          <a:p>
            <a:endParaRPr lang="en-US" dirty="0"/>
          </a:p>
        </p:txBody>
      </p:sp>
      <p:graphicFrame>
        <p:nvGraphicFramePr>
          <p:cNvPr id="3" name="Table 5">
            <a:extLst>
              <a:ext uri="{FF2B5EF4-FFF2-40B4-BE49-F238E27FC236}">
                <a16:creationId xmlns:a16="http://schemas.microsoft.com/office/drawing/2014/main" id="{A964CFA9-EED7-6EDD-6CD7-279FE80E8637}"/>
              </a:ext>
            </a:extLst>
          </p:cNvPr>
          <p:cNvGraphicFramePr>
            <a:graphicFrameLocks noGrp="1"/>
          </p:cNvGraphicFramePr>
          <p:nvPr>
            <p:extLst>
              <p:ext uri="{D42A27DB-BD31-4B8C-83A1-F6EECF244321}">
                <p14:modId xmlns:p14="http://schemas.microsoft.com/office/powerpoint/2010/main" val="2877494689"/>
              </p:ext>
            </p:extLst>
          </p:nvPr>
        </p:nvGraphicFramePr>
        <p:xfrm>
          <a:off x="92279" y="718867"/>
          <a:ext cx="10421924" cy="6002608"/>
        </p:xfrm>
        <a:graphic>
          <a:graphicData uri="http://schemas.openxmlformats.org/drawingml/2006/table">
            <a:tbl>
              <a:tblPr firstRow="1" bandRow="1">
                <a:tableStyleId>{5C22544A-7EE6-4342-B048-85BDC9FD1C3A}</a:tableStyleId>
              </a:tblPr>
              <a:tblGrid>
                <a:gridCol w="2890672">
                  <a:extLst>
                    <a:ext uri="{9D8B030D-6E8A-4147-A177-3AD203B41FA5}">
                      <a16:colId xmlns:a16="http://schemas.microsoft.com/office/drawing/2014/main" val="166759571"/>
                    </a:ext>
                  </a:extLst>
                </a:gridCol>
                <a:gridCol w="3468073">
                  <a:extLst>
                    <a:ext uri="{9D8B030D-6E8A-4147-A177-3AD203B41FA5}">
                      <a16:colId xmlns:a16="http://schemas.microsoft.com/office/drawing/2014/main" val="842538864"/>
                    </a:ext>
                  </a:extLst>
                </a:gridCol>
                <a:gridCol w="4063179">
                  <a:extLst>
                    <a:ext uri="{9D8B030D-6E8A-4147-A177-3AD203B41FA5}">
                      <a16:colId xmlns:a16="http://schemas.microsoft.com/office/drawing/2014/main" val="2861887470"/>
                    </a:ext>
                  </a:extLst>
                </a:gridCol>
              </a:tblGrid>
              <a:tr h="803374">
                <a:tc>
                  <a:txBody>
                    <a:bodyPr/>
                    <a:lstStyle/>
                    <a:p>
                      <a:endParaRPr lang="en-US" dirty="0"/>
                    </a:p>
                    <a:p>
                      <a:r>
                        <a:rPr lang="en-US" dirty="0">
                          <a:solidFill>
                            <a:schemeClr val="tx1"/>
                          </a:solidFill>
                        </a:rPr>
                        <a:t>Tasks.</a:t>
                      </a:r>
                      <a:endParaRPr lang="da-DK"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noProof="0" dirty="0">
                        <a:solidFill>
                          <a:schemeClr val="tx1"/>
                        </a:solidFill>
                      </a:endParaRPr>
                    </a:p>
                    <a:p>
                      <a:r>
                        <a:rPr lang="en-US" noProof="0" dirty="0">
                          <a:solidFill>
                            <a:schemeClr val="tx1"/>
                          </a:solidFill>
                        </a:rPr>
                        <a:t>Subtasks.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noProof="0" dirty="0">
                        <a:solidFill>
                          <a:schemeClr val="tx1"/>
                        </a:solidFill>
                      </a:endParaRPr>
                    </a:p>
                    <a:p>
                      <a:r>
                        <a:rPr lang="en-US" noProof="0" dirty="0">
                          <a:solidFill>
                            <a:schemeClr val="tx1"/>
                          </a:solidFill>
                        </a:rPr>
                        <a:t>Subtasks success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406262304"/>
                  </a:ext>
                </a:extLst>
              </a:tr>
              <a:tr h="626349">
                <a:tc rowSpan="4">
                  <a:txBody>
                    <a:bodyPr/>
                    <a:lstStyle/>
                    <a:p>
                      <a:endParaRPr lang="en-US" dirty="0"/>
                    </a:p>
                    <a:p>
                      <a:endParaRPr lang="en-US" dirty="0"/>
                    </a:p>
                    <a:p>
                      <a:endParaRPr lang="en-US" dirty="0"/>
                    </a:p>
                    <a:p>
                      <a:r>
                        <a:rPr lang="en-US" dirty="0"/>
                        <a:t>1) Find a laptop on the ebay.com website. Inspect it and buy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1.1) Navigate to ebay.com.</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tc>
                  <a:txBody>
                    <a:bodyPr/>
                    <a:lstStyle/>
                    <a:p>
                      <a:r>
                        <a:rPr lang="en-US" dirty="0"/>
                        <a:t>Finding the right </a:t>
                      </a:r>
                      <a:r>
                        <a:rPr lang="en-US" dirty="0" err="1"/>
                        <a:t>ebay</a:t>
                      </a:r>
                      <a:r>
                        <a:rPr lang="en-US" dirty="0"/>
                        <a:t> i.e., “.com”.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extLst>
                  <a:ext uri="{0D108BD9-81ED-4DB2-BD59-A6C34878D82A}">
                    <a16:rowId xmlns:a16="http://schemas.microsoft.com/office/drawing/2014/main" val="1980076731"/>
                  </a:ext>
                </a:extLst>
              </a:tr>
              <a:tr h="375109">
                <a:tc vMerge="1">
                  <a:txBody>
                    <a:bodyPr/>
                    <a:lstStyle/>
                    <a:p>
                      <a:endParaRPr lang="da-DK"/>
                    </a:p>
                  </a:txBody>
                  <a:tcPr>
                    <a:lnT w="12700" cap="flat" cmpd="sng" algn="ctr">
                      <a:solidFill>
                        <a:schemeClr val="tx1"/>
                      </a:solidFill>
                      <a:prstDash val="solid"/>
                      <a:round/>
                      <a:headEnd type="none" w="med" len="med"/>
                      <a:tailEnd type="none" w="med" len="med"/>
                    </a:lnT>
                  </a:tcPr>
                </a:tc>
                <a:tc>
                  <a:txBody>
                    <a:bodyPr/>
                    <a:lstStyle/>
                    <a:p>
                      <a:r>
                        <a:rPr lang="en-US" noProof="0" dirty="0"/>
                        <a:t>1.2) Find the laptop on the site.</a:t>
                      </a:r>
                    </a:p>
                    <a:p>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tc>
                  <a:txBody>
                    <a:bodyPr/>
                    <a:lstStyle/>
                    <a:p>
                      <a:r>
                        <a:rPr lang="en-US" dirty="0"/>
                        <a:t>Getting into the product page.</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extLst>
                  <a:ext uri="{0D108BD9-81ED-4DB2-BD59-A6C34878D82A}">
                    <a16:rowId xmlns:a16="http://schemas.microsoft.com/office/drawing/2014/main" val="1540517838"/>
                  </a:ext>
                </a:extLst>
              </a:tr>
              <a:tr h="488957">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dirty="0"/>
                        <a:t>1.3) Find the “about this” section.</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tc>
                  <a:txBody>
                    <a:bodyPr/>
                    <a:lstStyle/>
                    <a:p>
                      <a:r>
                        <a:rPr lang="en-US" dirty="0"/>
                        <a:t>Finding the “about this” menu.</a:t>
                      </a:r>
                    </a:p>
                    <a:p>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extLst>
                  <a:ext uri="{0D108BD9-81ED-4DB2-BD59-A6C34878D82A}">
                    <a16:rowId xmlns:a16="http://schemas.microsoft.com/office/drawing/2014/main" val="2415626360"/>
                  </a:ext>
                </a:extLst>
              </a:tr>
              <a:tr h="401687">
                <a:tc vMerge="1">
                  <a:txBody>
                    <a:bodyPr/>
                    <a:lstStyle/>
                    <a:p>
                      <a:endParaRPr lang="da-DK"/>
                    </a:p>
                  </a:txBody>
                  <a:tcPr>
                    <a:lnT w="12700" cap="flat" cmpd="sng" algn="ctr">
                      <a:solidFill>
                        <a:schemeClr val="tx1"/>
                      </a:solidFill>
                      <a:prstDash val="solid"/>
                      <a:round/>
                      <a:headEnd type="none" w="med" len="med"/>
                      <a:tailEnd type="none" w="med" len="med"/>
                    </a:lnT>
                  </a:tcPr>
                </a:tc>
                <a:tc>
                  <a:txBody>
                    <a:bodyPr/>
                    <a:lstStyle/>
                    <a:p>
                      <a:r>
                        <a:rPr lang="en-US" dirty="0"/>
                        <a:t>1.4) Buy the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tc>
                  <a:txBody>
                    <a:bodyPr/>
                    <a:lstStyle/>
                    <a:p>
                      <a:r>
                        <a:rPr lang="en-US" dirty="0"/>
                        <a:t>Being able to make a purchase.</a:t>
                      </a:r>
                    </a:p>
                    <a:p>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extLst>
                  <a:ext uri="{0D108BD9-81ED-4DB2-BD59-A6C34878D82A}">
                    <a16:rowId xmlns:a16="http://schemas.microsoft.com/office/drawing/2014/main" val="4268733757"/>
                  </a:ext>
                </a:extLst>
              </a:tr>
              <a:tr h="665480">
                <a:tc rowSpan="4">
                  <a:txBody>
                    <a:bodyPr/>
                    <a:lstStyle/>
                    <a:p>
                      <a:endParaRPr lang="en-US" sz="1400" dirty="0"/>
                    </a:p>
                    <a:p>
                      <a:endParaRPr lang="en-US" sz="1400" dirty="0"/>
                    </a:p>
                    <a:p>
                      <a:endParaRPr lang="en-US" sz="1400" dirty="0"/>
                    </a:p>
                    <a:p>
                      <a:endParaRPr lang="en-US" sz="1400" dirty="0"/>
                    </a:p>
                    <a:p>
                      <a:endParaRPr lang="en-US" sz="1400" dirty="0"/>
                    </a:p>
                    <a:p>
                      <a:r>
                        <a:rPr lang="en-US" dirty="0"/>
                        <a:t>2) Create a sales page for a pair of shoes, with pictures.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dirty="0"/>
                        <a:t>2.1) Find the sell option.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dirty="0"/>
                        <a:t>Clicking the sell button.</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2973418088"/>
                  </a:ext>
                </a:extLst>
              </a:tr>
              <a:tr h="699249">
                <a:tc vMerge="1">
                  <a:txBody>
                    <a:bodyPr/>
                    <a:lstStyle/>
                    <a:p>
                      <a:endParaRPr lang="da-DK"/>
                    </a:p>
                  </a:txBody>
                  <a:tcPr>
                    <a:lnT w="12700" cap="flat" cmpd="sng" algn="ctr">
                      <a:solidFill>
                        <a:schemeClr val="tx1"/>
                      </a:solidFill>
                      <a:prstDash val="solid"/>
                      <a:round/>
                      <a:headEnd type="none" w="med" len="med"/>
                      <a:tailEnd type="none" w="med" len="med"/>
                    </a:lnT>
                  </a:tcPr>
                </a:tc>
                <a:tc>
                  <a:txBody>
                    <a:bodyPr/>
                    <a:lstStyle/>
                    <a:p>
                      <a:r>
                        <a:rPr lang="en-US" dirty="0"/>
                        <a:t>2.2) Navigate the selling procedure.</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dirty="0"/>
                        <a:t>Reaching the page where one adds pictures of the product.</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2282871950"/>
                  </a:ext>
                </a:extLst>
              </a:tr>
              <a:tr h="634105">
                <a:tc vMerge="1">
                  <a:txBody>
                    <a:bodyPr/>
                    <a:lstStyle/>
                    <a:p>
                      <a:endParaRPr lang="da-DK"/>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 Upload pictures of product.</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dirty="0"/>
                        <a:t>Uploading pictures of the product.</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2863225979"/>
                  </a:ext>
                </a:extLst>
              </a:tr>
              <a:tr h="634105">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2.4) Checking the uploaded product.</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dirty="0"/>
                        <a:t>Navigating to their newly uploaded product page.</a:t>
                      </a:r>
                      <a:endParaRPr lang="da-DK"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2767371916"/>
                  </a:ext>
                </a:extLst>
              </a:tr>
            </a:tbl>
          </a:graphicData>
        </a:graphic>
      </p:graphicFrame>
      <p:grpSp>
        <p:nvGrpSpPr>
          <p:cNvPr id="5" name="Group 4">
            <a:extLst>
              <a:ext uri="{FF2B5EF4-FFF2-40B4-BE49-F238E27FC236}">
                <a16:creationId xmlns:a16="http://schemas.microsoft.com/office/drawing/2014/main" id="{030B8FEC-AC1C-42DD-A06F-DB5A07C79A78}"/>
              </a:ext>
            </a:extLst>
          </p:cNvPr>
          <p:cNvGrpSpPr/>
          <p:nvPr/>
        </p:nvGrpSpPr>
        <p:grpSpPr>
          <a:xfrm>
            <a:off x="0" y="0"/>
            <a:ext cx="12192000" cy="584775"/>
            <a:chOff x="0" y="0"/>
            <a:chExt cx="12192000" cy="584775"/>
          </a:xfrm>
        </p:grpSpPr>
        <p:sp>
          <p:nvSpPr>
            <p:cNvPr id="6" name="TextBox 5">
              <a:extLst>
                <a:ext uri="{FF2B5EF4-FFF2-40B4-BE49-F238E27FC236}">
                  <a16:creationId xmlns:a16="http://schemas.microsoft.com/office/drawing/2014/main" id="{B6CBED29-3EC8-A423-35A5-5A6F38408C5B}"/>
                </a:ext>
              </a:extLst>
            </p:cNvPr>
            <p:cNvSpPr txBox="1"/>
            <p:nvPr/>
          </p:nvSpPr>
          <p:spPr>
            <a:xfrm>
              <a:off x="0" y="0"/>
              <a:ext cx="12192000" cy="584775"/>
            </a:xfrm>
            <a:prstGeom prst="rect">
              <a:avLst/>
            </a:prstGeom>
            <a:noFill/>
          </p:spPr>
          <p:txBody>
            <a:bodyPr wrap="square" rtlCol="0">
              <a:spAutoFit/>
            </a:bodyPr>
            <a:lstStyle/>
            <a:p>
              <a:r>
                <a:rPr lang="en-US" sz="3200" dirty="0"/>
                <a:t>Task and Subtask analysis of possible useability test plan.</a:t>
              </a:r>
              <a:endParaRPr lang="da-DK" sz="3200" dirty="0"/>
            </a:p>
          </p:txBody>
        </p:sp>
        <p:cxnSp>
          <p:nvCxnSpPr>
            <p:cNvPr id="9" name="Straight Connector 8">
              <a:extLst>
                <a:ext uri="{FF2B5EF4-FFF2-40B4-BE49-F238E27FC236}">
                  <a16:creationId xmlns:a16="http://schemas.microsoft.com/office/drawing/2014/main" id="{CD058367-E046-31ED-1C93-E8C5B463F806}"/>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0579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9867A6-6296-563C-E36B-DD562D13D92D}"/>
              </a:ext>
            </a:extLst>
          </p:cNvPr>
          <p:cNvSpPr/>
          <p:nvPr/>
        </p:nvSpPr>
        <p:spPr>
          <a:xfrm>
            <a:off x="6070752" y="6471291"/>
            <a:ext cx="3954092" cy="386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Rectangle 18">
            <a:extLst>
              <a:ext uri="{FF2B5EF4-FFF2-40B4-BE49-F238E27FC236}">
                <a16:creationId xmlns:a16="http://schemas.microsoft.com/office/drawing/2014/main" id="{54A3A0CE-8F7F-D2FA-44E0-1425781D5541}"/>
              </a:ext>
            </a:extLst>
          </p:cNvPr>
          <p:cNvSpPr/>
          <p:nvPr/>
        </p:nvSpPr>
        <p:spPr>
          <a:xfrm>
            <a:off x="2187372" y="3212521"/>
            <a:ext cx="2200713" cy="1501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Slide Number Placeholder 21">
            <a:extLst>
              <a:ext uri="{FF2B5EF4-FFF2-40B4-BE49-F238E27FC236}">
                <a16:creationId xmlns:a16="http://schemas.microsoft.com/office/drawing/2014/main" id="{36737936-D275-9A15-E7CD-E455ECE8AB2E}"/>
              </a:ext>
            </a:extLst>
          </p:cNvPr>
          <p:cNvSpPr>
            <a:spLocks noGrp="1"/>
          </p:cNvSpPr>
          <p:nvPr>
            <p:ph type="sldNum" sz="quarter" idx="12"/>
          </p:nvPr>
        </p:nvSpPr>
        <p:spPr/>
        <p:txBody>
          <a:bodyPr/>
          <a:lstStyle/>
          <a:p>
            <a:fld id="{E94DD5AB-1CE1-40A7-9734-04060D4BE779}" type="slidenum">
              <a:rPr lang="da-DK" smtClean="0"/>
              <a:t>28</a:t>
            </a:fld>
            <a:endParaRPr lang="da-DK"/>
          </a:p>
        </p:txBody>
      </p:sp>
      <p:sp>
        <p:nvSpPr>
          <p:cNvPr id="2" name="Content Placeholder 2">
            <a:extLst>
              <a:ext uri="{FF2B5EF4-FFF2-40B4-BE49-F238E27FC236}">
                <a16:creationId xmlns:a16="http://schemas.microsoft.com/office/drawing/2014/main" id="{1E053731-C99A-E61B-929E-22C679DA50EE}"/>
              </a:ext>
            </a:extLst>
          </p:cNvPr>
          <p:cNvSpPr>
            <a:spLocks noGrp="1"/>
          </p:cNvSpPr>
          <p:nvPr>
            <p:ph idx="1"/>
          </p:nvPr>
        </p:nvSpPr>
        <p:spPr>
          <a:xfrm>
            <a:off x="0" y="570909"/>
            <a:ext cx="12192000" cy="6287090"/>
          </a:xfrm>
        </p:spPr>
        <p:txBody>
          <a:bodyPr/>
          <a:lstStyle/>
          <a:p>
            <a:pPr>
              <a:buSzPct val="150000"/>
            </a:pPr>
            <a:endParaRPr lang="en-US" sz="1200" dirty="0"/>
          </a:p>
          <a:p>
            <a:pPr>
              <a:buSzPct val="150000"/>
            </a:pPr>
            <a:r>
              <a:rPr lang="en-US" sz="1200" dirty="0"/>
              <a:t>[1] </a:t>
            </a:r>
            <a:r>
              <a:rPr lang="da-DK" sz="1200" dirty="0">
                <a:effectLst/>
              </a:rPr>
              <a:t>Johnson, J. (2014a). </a:t>
            </a:r>
            <a:r>
              <a:rPr lang="da-DK" sz="1200" dirty="0" err="1">
                <a:effectLst/>
              </a:rPr>
              <a:t>Chapter</a:t>
            </a:r>
            <a:r>
              <a:rPr lang="da-DK" sz="1200" dirty="0">
                <a:effectLst/>
              </a:rPr>
              <a:t> 5—</a:t>
            </a:r>
            <a:r>
              <a:rPr lang="da-DK" sz="1200" dirty="0" err="1">
                <a:effectLst/>
              </a:rPr>
              <a:t>Our</a:t>
            </a:r>
            <a:r>
              <a:rPr lang="da-DK" sz="1200" dirty="0">
                <a:effectLst/>
              </a:rPr>
              <a:t> </a:t>
            </a:r>
            <a:r>
              <a:rPr lang="da-DK" sz="1200" dirty="0" err="1">
                <a:effectLst/>
              </a:rPr>
              <a:t>Peripheral</a:t>
            </a:r>
            <a:r>
              <a:rPr lang="da-DK" sz="1200" dirty="0">
                <a:effectLst/>
              </a:rPr>
              <a:t> Vision is </a:t>
            </a:r>
            <a:r>
              <a:rPr lang="da-DK" sz="1200" dirty="0" err="1">
                <a:effectLst/>
              </a:rPr>
              <a:t>Poor</a:t>
            </a:r>
            <a:r>
              <a:rPr lang="da-DK" sz="1200" dirty="0">
                <a:effectLst/>
              </a:rPr>
              <a:t>. In J. Johnson (Ed.), </a:t>
            </a:r>
            <a:r>
              <a:rPr lang="da-DK" sz="1200" i="1" dirty="0" err="1">
                <a:effectLst/>
              </a:rPr>
              <a:t>Designing</a:t>
            </a:r>
            <a:r>
              <a:rPr lang="da-DK" sz="1200" i="1" dirty="0">
                <a:effectLst/>
              </a:rPr>
              <a:t> with the Mind in Mind (Second Edition)</a:t>
            </a:r>
            <a:r>
              <a:rPr lang="da-DK" sz="1200" dirty="0">
                <a:effectLst/>
              </a:rPr>
              <a:t> (pp. 49–66). Morgan Kaufmann. </a:t>
            </a:r>
            <a:r>
              <a:rPr lang="da-DK" sz="1200" dirty="0">
                <a:effectLst/>
                <a:hlinkClick r:id="rId2"/>
              </a:rPr>
              <a:t>https://doi.org/10.1016/B978-0-12-407914-4.00005-1</a:t>
            </a:r>
            <a:endParaRPr lang="da-DK" sz="1200" dirty="0">
              <a:effectLst/>
            </a:endParaRPr>
          </a:p>
          <a:p>
            <a:pPr>
              <a:buSzPct val="150000"/>
            </a:pPr>
            <a:endParaRPr lang="da-DK" sz="1200" dirty="0">
              <a:effectLst/>
            </a:endParaRPr>
          </a:p>
          <a:p>
            <a:pPr>
              <a:buSzPct val="150000"/>
            </a:pPr>
            <a:r>
              <a:rPr lang="da-DK" sz="1200" dirty="0">
                <a:effectLst/>
              </a:rPr>
              <a:t>[2] Johnson, J. (2014b). </a:t>
            </a:r>
            <a:r>
              <a:rPr lang="da-DK" sz="1200" dirty="0" err="1">
                <a:effectLst/>
              </a:rPr>
              <a:t>Chapter</a:t>
            </a:r>
            <a:r>
              <a:rPr lang="da-DK" sz="1200" dirty="0">
                <a:effectLst/>
              </a:rPr>
              <a:t> 6—Reading is </a:t>
            </a:r>
            <a:r>
              <a:rPr lang="da-DK" sz="1200" dirty="0" err="1">
                <a:effectLst/>
              </a:rPr>
              <a:t>Unnatural</a:t>
            </a:r>
            <a:r>
              <a:rPr lang="da-DK" sz="1200" dirty="0">
                <a:effectLst/>
              </a:rPr>
              <a:t>. In J. Johnson (Ed.), </a:t>
            </a:r>
            <a:r>
              <a:rPr lang="da-DK" sz="1200" i="1" dirty="0" err="1">
                <a:effectLst/>
              </a:rPr>
              <a:t>Designing</a:t>
            </a:r>
            <a:r>
              <a:rPr lang="da-DK" sz="1200" i="1" dirty="0">
                <a:effectLst/>
              </a:rPr>
              <a:t> with the Mind in Mind (Second Edition)</a:t>
            </a:r>
            <a:r>
              <a:rPr lang="da-DK" sz="1200" dirty="0">
                <a:effectLst/>
              </a:rPr>
              <a:t> (pp. 67–85). Morgan Kaufmann. </a:t>
            </a:r>
            <a:r>
              <a:rPr lang="da-DK" sz="1200" dirty="0">
                <a:effectLst/>
                <a:hlinkClick r:id="rId3"/>
              </a:rPr>
              <a:t>https://doi.org/10.1016/B978-0-12-407914-4.00006-3</a:t>
            </a:r>
            <a:endParaRPr lang="da-DK" sz="1200" dirty="0">
              <a:effectLst/>
            </a:endParaRPr>
          </a:p>
          <a:p>
            <a:pPr>
              <a:buSzPct val="150000"/>
            </a:pPr>
            <a:endParaRPr lang="da-DK" sz="1200" dirty="0"/>
          </a:p>
          <a:p>
            <a:pPr>
              <a:buSzPct val="150000"/>
            </a:pPr>
            <a:r>
              <a:rPr lang="da-DK" sz="1200" dirty="0"/>
              <a:t>[3] </a:t>
            </a:r>
            <a:r>
              <a:rPr lang="en-US" sz="1200" dirty="0" err="1"/>
              <a:t>Jonn</a:t>
            </a:r>
            <a:r>
              <a:rPr lang="en-US" sz="1200" dirty="0"/>
              <a:t> </a:t>
            </a:r>
            <a:r>
              <a:rPr lang="en-US" sz="1200" dirty="0" err="1"/>
              <a:t>Yablonski</a:t>
            </a:r>
            <a:r>
              <a:rPr lang="en-US" sz="1200" dirty="0"/>
              <a:t> (2020). “</a:t>
            </a:r>
            <a:r>
              <a:rPr lang="da-DK" sz="1000" b="0" i="0" dirty="0" err="1">
                <a:solidFill>
                  <a:srgbClr val="050505"/>
                </a:solidFill>
                <a:effectLst/>
                <a:latin typeface="Segoe UI Historic" panose="020B0502040204020203" pitchFamily="34" charset="0"/>
              </a:rPr>
              <a:t>Jakob’s</a:t>
            </a:r>
            <a:r>
              <a:rPr lang="da-DK" sz="1000" b="0" i="0" dirty="0">
                <a:solidFill>
                  <a:srgbClr val="050505"/>
                </a:solidFill>
                <a:effectLst/>
                <a:latin typeface="Segoe UI Historic" panose="020B0502040204020203" pitchFamily="34" charset="0"/>
              </a:rPr>
              <a:t> Law” </a:t>
            </a:r>
            <a:r>
              <a:rPr lang="en-US" sz="1200" dirty="0"/>
              <a:t>Laws of UX, pp. 1-12.</a:t>
            </a:r>
          </a:p>
          <a:p>
            <a:pPr>
              <a:buSzPct val="150000"/>
            </a:pPr>
            <a:endParaRPr lang="en-US" sz="1200" dirty="0"/>
          </a:p>
          <a:p>
            <a:pPr>
              <a:buSzPct val="150000"/>
            </a:pPr>
            <a:r>
              <a:rPr lang="en-US" sz="1200" dirty="0"/>
              <a:t>[4] </a:t>
            </a:r>
            <a:r>
              <a:rPr lang="en-US" sz="1200" dirty="0">
                <a:effectLst/>
              </a:rPr>
              <a:t>Johnson, J. (2014). Chapter 2—Our Vision is Optimized to See Structure. In J. Johnson (Ed.), </a:t>
            </a:r>
            <a:r>
              <a:rPr lang="en-US" sz="1200" i="1" dirty="0">
                <a:effectLst/>
              </a:rPr>
              <a:t>Designing with the Mind in Mind (Second Edition)</a:t>
            </a:r>
            <a:r>
              <a:rPr lang="en-US" sz="1200" dirty="0">
                <a:effectLst/>
              </a:rPr>
              <a:t> (pp. 13–27). Morgan Kaufmann. </a:t>
            </a:r>
            <a:r>
              <a:rPr lang="en-US" sz="1200" dirty="0">
                <a:effectLst/>
                <a:hlinkClick r:id="rId4"/>
              </a:rPr>
              <a:t>https://doi.org/10.1016/B978-0-12-407914-4.00002-6</a:t>
            </a:r>
            <a:endParaRPr lang="en-US" sz="1200" dirty="0">
              <a:effectLst/>
            </a:endParaRPr>
          </a:p>
          <a:p>
            <a:pPr marL="0" indent="0" algn="l">
              <a:buSzPct val="150000"/>
              <a:buNone/>
            </a:pPr>
            <a:endParaRPr lang="da-DK" sz="1200" dirty="0"/>
          </a:p>
          <a:p>
            <a:pPr algn="l">
              <a:buSzPct val="150000"/>
              <a:buFont typeface="Arial" panose="020B0604020202020204" pitchFamily="34" charset="0"/>
              <a:buChar char="•"/>
            </a:pPr>
            <a:r>
              <a:rPr lang="da-DK" sz="1200" dirty="0"/>
              <a:t>[5]</a:t>
            </a:r>
            <a:r>
              <a:rPr lang="en-US" sz="1200" dirty="0"/>
              <a:t> </a:t>
            </a:r>
            <a:r>
              <a:rPr lang="en-US" sz="1200" dirty="0" err="1"/>
              <a:t>Jonn</a:t>
            </a:r>
            <a:r>
              <a:rPr lang="en-US" sz="1200" dirty="0"/>
              <a:t> </a:t>
            </a:r>
            <a:r>
              <a:rPr lang="en-US" sz="1200" dirty="0" err="1"/>
              <a:t>Yablonski</a:t>
            </a:r>
            <a:r>
              <a:rPr lang="en-US" sz="1200" dirty="0"/>
              <a:t> (2020). “</a:t>
            </a:r>
            <a:r>
              <a:rPr lang="en-US" sz="1200" dirty="0" err="1"/>
              <a:t>Postel’s</a:t>
            </a:r>
            <a:r>
              <a:rPr lang="en-US" sz="1200" dirty="0"/>
              <a:t> Law” Laws of UX, pp. 43-52.</a:t>
            </a:r>
          </a:p>
          <a:p>
            <a:pPr marL="0" indent="0">
              <a:buSzPct val="150000"/>
              <a:buNone/>
            </a:pPr>
            <a:endParaRPr lang="da-DK" sz="1200" dirty="0"/>
          </a:p>
          <a:p>
            <a:pPr>
              <a:buSzPct val="150000"/>
            </a:pPr>
            <a:r>
              <a:rPr lang="da-DK" sz="1200" dirty="0"/>
              <a:t>[6] </a:t>
            </a:r>
            <a:r>
              <a:rPr lang="en-US" sz="1200" dirty="0" err="1"/>
              <a:t>Jonn</a:t>
            </a:r>
            <a:r>
              <a:rPr lang="en-US" sz="1200" dirty="0"/>
              <a:t> </a:t>
            </a:r>
            <a:r>
              <a:rPr lang="en-US" sz="1200" dirty="0" err="1"/>
              <a:t>Yablonski</a:t>
            </a:r>
            <a:r>
              <a:rPr lang="en-US" sz="1200" dirty="0"/>
              <a:t> (2020). “</a:t>
            </a:r>
            <a:r>
              <a:rPr lang="en-US" sz="1200" dirty="0" err="1"/>
              <a:t>Tesler's</a:t>
            </a:r>
            <a:r>
              <a:rPr lang="en-US" sz="1200" dirty="0"/>
              <a:t> Law” Laws of UX, pp. 87-96.</a:t>
            </a:r>
          </a:p>
          <a:p>
            <a:pPr>
              <a:buSzPct val="150000"/>
            </a:pPr>
            <a:endParaRPr lang="en-US" sz="1200" dirty="0">
              <a:effectLst/>
            </a:endParaRPr>
          </a:p>
          <a:p>
            <a:pPr>
              <a:buSzPct val="150000"/>
            </a:pPr>
            <a:r>
              <a:rPr lang="en-US" sz="1200" dirty="0">
                <a:effectLst/>
              </a:rPr>
              <a:t>[7] Johnson, J. (2014). Chapter 1—Our Perception is Biased. In J. Johnson (Ed.), </a:t>
            </a:r>
            <a:r>
              <a:rPr lang="en-US" sz="1200" i="1" dirty="0">
                <a:effectLst/>
              </a:rPr>
              <a:t>Designing with the Mind in Mind (Second Edition)</a:t>
            </a:r>
            <a:r>
              <a:rPr lang="en-US" sz="1200" dirty="0">
                <a:effectLst/>
              </a:rPr>
              <a:t> (pp. 1–12). Morgan Kaufmann. </a:t>
            </a:r>
            <a:r>
              <a:rPr lang="en-US" sz="1200" dirty="0">
                <a:effectLst/>
                <a:hlinkClick r:id="rId5"/>
              </a:rPr>
              <a:t>https://doi.org/10.1016/B978-0-12-407914-4.00001-4</a:t>
            </a:r>
            <a:endParaRPr lang="en-US" sz="1200" dirty="0">
              <a:effectLst/>
            </a:endParaRPr>
          </a:p>
          <a:p>
            <a:pPr>
              <a:buSzPct val="150000"/>
            </a:pPr>
            <a:endParaRPr lang="en-US" sz="1200" dirty="0"/>
          </a:p>
          <a:p>
            <a:pPr>
              <a:buSzPct val="150000"/>
            </a:pPr>
            <a:r>
              <a:rPr lang="en-US" sz="1200" dirty="0"/>
              <a:t>[8] Jakob Nielsen (2008). How Little Do Users Read? Nielsen Norman Group. Retrieved June 7, 2023, from </a:t>
            </a:r>
            <a:r>
              <a:rPr lang="en-US" sz="1200" dirty="0">
                <a:solidFill>
                  <a:srgbClr val="0563C1"/>
                </a:solidFill>
                <a:hlinkClick r:id="rId6">
                  <a:extLst>
                    <a:ext uri="{A12FA001-AC4F-418D-AE19-62706E023703}">
                      <ahyp:hlinkClr xmlns:ahyp="http://schemas.microsoft.com/office/drawing/2018/hyperlinkcolor" val="tx"/>
                    </a:ext>
                  </a:extLst>
                </a:hlinkClick>
              </a:rPr>
              <a:t>https://www.nngroup.com/articles/how-little-do-users-read/</a:t>
            </a:r>
            <a:endParaRPr lang="en-US" sz="1200" dirty="0">
              <a:solidFill>
                <a:srgbClr val="0563C1"/>
              </a:solidFill>
            </a:endParaRPr>
          </a:p>
          <a:p>
            <a:pPr>
              <a:buSzPct val="150000"/>
            </a:pPr>
            <a:endParaRPr lang="en-US" sz="1200" dirty="0"/>
          </a:p>
          <a:p>
            <a:endParaRPr lang="da-DK" dirty="0"/>
          </a:p>
        </p:txBody>
      </p:sp>
      <p:grpSp>
        <p:nvGrpSpPr>
          <p:cNvPr id="3" name="Group 2">
            <a:extLst>
              <a:ext uri="{FF2B5EF4-FFF2-40B4-BE49-F238E27FC236}">
                <a16:creationId xmlns:a16="http://schemas.microsoft.com/office/drawing/2014/main" id="{905A6A0C-8F0A-05F8-1FAB-E2F284E9A29C}"/>
              </a:ext>
            </a:extLst>
          </p:cNvPr>
          <p:cNvGrpSpPr/>
          <p:nvPr/>
        </p:nvGrpSpPr>
        <p:grpSpPr>
          <a:xfrm>
            <a:off x="0" y="0"/>
            <a:ext cx="12192000" cy="584775"/>
            <a:chOff x="0" y="0"/>
            <a:chExt cx="12192000" cy="584775"/>
          </a:xfrm>
        </p:grpSpPr>
        <p:sp>
          <p:nvSpPr>
            <p:cNvPr id="4" name="TextBox 3">
              <a:extLst>
                <a:ext uri="{FF2B5EF4-FFF2-40B4-BE49-F238E27FC236}">
                  <a16:creationId xmlns:a16="http://schemas.microsoft.com/office/drawing/2014/main" id="{467D99BE-7AD1-DA4F-1665-1BCB69F2685B}"/>
                </a:ext>
              </a:extLst>
            </p:cNvPr>
            <p:cNvSpPr txBox="1"/>
            <p:nvPr/>
          </p:nvSpPr>
          <p:spPr>
            <a:xfrm>
              <a:off x="0" y="0"/>
              <a:ext cx="12192000" cy="584775"/>
            </a:xfrm>
            <a:prstGeom prst="rect">
              <a:avLst/>
            </a:prstGeom>
            <a:noFill/>
          </p:spPr>
          <p:txBody>
            <a:bodyPr wrap="square" rtlCol="0">
              <a:spAutoFit/>
            </a:bodyPr>
            <a:lstStyle/>
            <a:p>
              <a:r>
                <a:rPr lang="en-US" sz="3200" dirty="0"/>
                <a:t>References.</a:t>
              </a:r>
              <a:endParaRPr lang="da-DK" sz="3200" dirty="0"/>
            </a:p>
          </p:txBody>
        </p:sp>
        <p:cxnSp>
          <p:nvCxnSpPr>
            <p:cNvPr id="5" name="Straight Connector 4">
              <a:extLst>
                <a:ext uri="{FF2B5EF4-FFF2-40B4-BE49-F238E27FC236}">
                  <a16:creationId xmlns:a16="http://schemas.microsoft.com/office/drawing/2014/main" id="{60607B3B-9F02-E72B-FF5A-A2252B6FF556}"/>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6054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6A024-A41D-0E33-B2C3-8A16D30FAB9A}"/>
              </a:ext>
            </a:extLst>
          </p:cNvPr>
          <p:cNvSpPr>
            <a:spLocks noGrp="1"/>
          </p:cNvSpPr>
          <p:nvPr>
            <p:ph type="title"/>
          </p:nvPr>
        </p:nvSpPr>
        <p:spPr>
          <a:xfrm>
            <a:off x="851183" y="1143000"/>
            <a:ext cx="4846320" cy="2898648"/>
          </a:xfrm>
        </p:spPr>
        <p:txBody>
          <a:bodyPr vert="horz" lIns="91440" tIns="45720" rIns="91440" bIns="45720" rtlCol="0" anchor="b">
            <a:normAutofit/>
          </a:bodyPr>
          <a:lstStyle/>
          <a:p>
            <a:r>
              <a:rPr lang="en-US" sz="5400" dirty="0"/>
              <a:t>Supplementary</a:t>
            </a:r>
          </a:p>
        </p:txBody>
      </p:sp>
      <p:sp>
        <p:nvSpPr>
          <p:cNvPr id="16" name="Rectangle 15">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descr="A screenshot of a computer&#10;&#10;Description automatically generated with medium confidence">
            <a:extLst>
              <a:ext uri="{FF2B5EF4-FFF2-40B4-BE49-F238E27FC236}">
                <a16:creationId xmlns:a16="http://schemas.microsoft.com/office/drawing/2014/main" id="{D8B4BF41-37A2-74EC-4509-9081FC9177CA}"/>
              </a:ext>
            </a:extLst>
          </p:cNvPr>
          <p:cNvPicPr>
            <a:picLocks noChangeAspect="1"/>
          </p:cNvPicPr>
          <p:nvPr/>
        </p:nvPicPr>
        <p:blipFill>
          <a:blip r:embed="rId2"/>
          <a:stretch>
            <a:fillRect/>
          </a:stretch>
        </p:blipFill>
        <p:spPr>
          <a:xfrm>
            <a:off x="6260956" y="600875"/>
            <a:ext cx="5441001" cy="2326027"/>
          </a:xfrm>
          <a:prstGeom prst="rect">
            <a:avLst/>
          </a:prstGeom>
        </p:spPr>
      </p:pic>
      <p:sp>
        <p:nvSpPr>
          <p:cNvPr id="18" name="Rectangle 17">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C1665D8-986A-D10E-5844-18D35EA1CDB3}"/>
              </a:ext>
            </a:extLst>
          </p:cNvPr>
          <p:cNvSpPr>
            <a:spLocks noGrp="1"/>
          </p:cNvSpPr>
          <p:nvPr>
            <p:ph type="sldNum" sz="quarter" idx="12"/>
          </p:nvPr>
        </p:nvSpPr>
        <p:spPr>
          <a:xfrm>
            <a:off x="4989789" y="6356350"/>
            <a:ext cx="707714" cy="365125"/>
          </a:xfrm>
        </p:spPr>
        <p:txBody>
          <a:bodyPr vert="horz" lIns="91440" tIns="45720" rIns="91440" bIns="45720" rtlCol="0" anchor="ctr">
            <a:normAutofit/>
          </a:bodyPr>
          <a:lstStyle/>
          <a:p>
            <a:pPr>
              <a:spcAft>
                <a:spcPts val="600"/>
              </a:spcAft>
            </a:pPr>
            <a:fld id="{E94DD5AB-1CE1-40A7-9734-04060D4BE779}"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pic>
        <p:nvPicPr>
          <p:cNvPr id="9" name="Picture 8" descr="A screenshot of a computer&#10;&#10;Description automatically generated with medium confidence">
            <a:extLst>
              <a:ext uri="{FF2B5EF4-FFF2-40B4-BE49-F238E27FC236}">
                <a16:creationId xmlns:a16="http://schemas.microsoft.com/office/drawing/2014/main" id="{6D57A073-B7E4-3887-35F6-98D13BEAE7BA}"/>
              </a:ext>
            </a:extLst>
          </p:cNvPr>
          <p:cNvPicPr>
            <a:picLocks noChangeAspect="1"/>
          </p:cNvPicPr>
          <p:nvPr/>
        </p:nvPicPr>
        <p:blipFill>
          <a:blip r:embed="rId3"/>
          <a:stretch>
            <a:fillRect/>
          </a:stretch>
        </p:blipFill>
        <p:spPr>
          <a:xfrm>
            <a:off x="6260956" y="3903892"/>
            <a:ext cx="5441001" cy="2380437"/>
          </a:xfrm>
          <a:prstGeom prst="rect">
            <a:avLst/>
          </a:prstGeom>
        </p:spPr>
      </p:pic>
      <p:sp>
        <p:nvSpPr>
          <p:cNvPr id="10" name="Rectangle 9">
            <a:extLst>
              <a:ext uri="{FF2B5EF4-FFF2-40B4-BE49-F238E27FC236}">
                <a16:creationId xmlns:a16="http://schemas.microsoft.com/office/drawing/2014/main" id="{E4FB15FD-E4C5-D67C-1852-E4902170F74E}"/>
              </a:ext>
            </a:extLst>
          </p:cNvPr>
          <p:cNvSpPr/>
          <p:nvPr/>
        </p:nvSpPr>
        <p:spPr>
          <a:xfrm>
            <a:off x="147782" y="277091"/>
            <a:ext cx="2392218" cy="1274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047370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7CC9F-C866-AB39-ED1C-A37079AFFF6D}"/>
              </a:ext>
            </a:extLst>
          </p:cNvPr>
          <p:cNvSpPr>
            <a:spLocks noGrp="1"/>
          </p:cNvSpPr>
          <p:nvPr>
            <p:ph type="title"/>
          </p:nvPr>
        </p:nvSpPr>
        <p:spPr>
          <a:xfrm>
            <a:off x="838200" y="2766219"/>
            <a:ext cx="10515600" cy="1325563"/>
          </a:xfrm>
        </p:spPr>
        <p:txBody>
          <a:bodyPr/>
          <a:lstStyle/>
          <a:p>
            <a:pPr algn="ctr"/>
            <a:r>
              <a:rPr lang="en-US" b="1" dirty="0"/>
              <a:t>Potential problems in the current design</a:t>
            </a:r>
            <a:endParaRPr lang="da-DK" b="1" dirty="0"/>
          </a:p>
        </p:txBody>
      </p:sp>
      <p:sp>
        <p:nvSpPr>
          <p:cNvPr id="4" name="Slide Number Placeholder 3">
            <a:extLst>
              <a:ext uri="{FF2B5EF4-FFF2-40B4-BE49-F238E27FC236}">
                <a16:creationId xmlns:a16="http://schemas.microsoft.com/office/drawing/2014/main" id="{78ABC76C-0002-F9FB-63B5-89043A8B7213}"/>
              </a:ext>
            </a:extLst>
          </p:cNvPr>
          <p:cNvSpPr>
            <a:spLocks noGrp="1"/>
          </p:cNvSpPr>
          <p:nvPr>
            <p:ph type="sldNum" sz="quarter" idx="12"/>
          </p:nvPr>
        </p:nvSpPr>
        <p:spPr/>
        <p:txBody>
          <a:bodyPr/>
          <a:lstStyle/>
          <a:p>
            <a:fld id="{E94DD5AB-1CE1-40A7-9734-04060D4BE779}" type="slidenum">
              <a:rPr lang="da-DK" smtClean="0"/>
              <a:t>3</a:t>
            </a:fld>
            <a:endParaRPr lang="da-DK"/>
          </a:p>
        </p:txBody>
      </p:sp>
    </p:spTree>
    <p:extLst>
      <p:ext uri="{BB962C8B-B14F-4D97-AF65-F5344CB8AC3E}">
        <p14:creationId xmlns:p14="http://schemas.microsoft.com/office/powerpoint/2010/main" val="3962552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6A024-A41D-0E33-B2C3-8A16D30FAB9A}"/>
              </a:ext>
            </a:extLst>
          </p:cNvPr>
          <p:cNvSpPr>
            <a:spLocks noGrp="1"/>
          </p:cNvSpPr>
          <p:nvPr>
            <p:ph type="title"/>
          </p:nvPr>
        </p:nvSpPr>
        <p:spPr>
          <a:xfrm>
            <a:off x="851183" y="1143000"/>
            <a:ext cx="4846320" cy="2898648"/>
          </a:xfrm>
        </p:spPr>
        <p:txBody>
          <a:bodyPr vert="horz" lIns="91440" tIns="45720" rIns="91440" bIns="45720" rtlCol="0" anchor="b">
            <a:normAutofit/>
          </a:bodyPr>
          <a:lstStyle/>
          <a:p>
            <a:r>
              <a:rPr lang="en-US" sz="5400" dirty="0"/>
              <a:t>Supplementary</a:t>
            </a:r>
          </a:p>
        </p:txBody>
      </p:sp>
      <p:sp>
        <p:nvSpPr>
          <p:cNvPr id="16" name="Rectangle 15">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C1665D8-986A-D10E-5844-18D35EA1CDB3}"/>
              </a:ext>
            </a:extLst>
          </p:cNvPr>
          <p:cNvSpPr>
            <a:spLocks noGrp="1"/>
          </p:cNvSpPr>
          <p:nvPr>
            <p:ph type="sldNum" sz="quarter" idx="12"/>
          </p:nvPr>
        </p:nvSpPr>
        <p:spPr>
          <a:xfrm>
            <a:off x="4989789" y="6356350"/>
            <a:ext cx="707714" cy="365125"/>
          </a:xfrm>
        </p:spPr>
        <p:txBody>
          <a:bodyPr vert="horz" lIns="91440" tIns="45720" rIns="91440" bIns="45720" rtlCol="0" anchor="ctr">
            <a:normAutofit/>
          </a:bodyPr>
          <a:lstStyle/>
          <a:p>
            <a:pPr>
              <a:spcAft>
                <a:spcPts val="600"/>
              </a:spcAft>
            </a:pPr>
            <a:fld id="{E94DD5AB-1CE1-40A7-9734-04060D4BE779}" type="slidenum">
              <a:rPr lang="en-US">
                <a:solidFill>
                  <a:schemeClr val="tx1">
                    <a:lumMod val="50000"/>
                    <a:lumOff val="50000"/>
                  </a:schemeClr>
                </a:solidFill>
              </a:rPr>
              <a:pPr>
                <a:spcAft>
                  <a:spcPts val="600"/>
                </a:spcAft>
              </a:pPr>
              <a:t>30</a:t>
            </a:fld>
            <a:endParaRPr lang="en-US">
              <a:solidFill>
                <a:schemeClr val="tx1">
                  <a:lumMod val="50000"/>
                  <a:lumOff val="50000"/>
                </a:schemeClr>
              </a:solidFill>
            </a:endParaRPr>
          </a:p>
        </p:txBody>
      </p:sp>
      <p:sp>
        <p:nvSpPr>
          <p:cNvPr id="10" name="Rectangle 9">
            <a:extLst>
              <a:ext uri="{FF2B5EF4-FFF2-40B4-BE49-F238E27FC236}">
                <a16:creationId xmlns:a16="http://schemas.microsoft.com/office/drawing/2014/main" id="{E4FB15FD-E4C5-D67C-1852-E4902170F74E}"/>
              </a:ext>
            </a:extLst>
          </p:cNvPr>
          <p:cNvSpPr/>
          <p:nvPr/>
        </p:nvSpPr>
        <p:spPr>
          <a:xfrm>
            <a:off x="147782" y="277091"/>
            <a:ext cx="2392218" cy="1274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3" name="Picture 2">
            <a:extLst>
              <a:ext uri="{FF2B5EF4-FFF2-40B4-BE49-F238E27FC236}">
                <a16:creationId xmlns:a16="http://schemas.microsoft.com/office/drawing/2014/main" id="{E7F34BE0-6D09-E03D-0746-BACE2A82E4EC}"/>
              </a:ext>
            </a:extLst>
          </p:cNvPr>
          <p:cNvPicPr>
            <a:picLocks noChangeAspect="1"/>
          </p:cNvPicPr>
          <p:nvPr/>
        </p:nvPicPr>
        <p:blipFill>
          <a:blip r:embed="rId2"/>
          <a:stretch>
            <a:fillRect/>
          </a:stretch>
        </p:blipFill>
        <p:spPr>
          <a:xfrm>
            <a:off x="5960013" y="3541664"/>
            <a:ext cx="6056785" cy="3179811"/>
          </a:xfrm>
          <a:prstGeom prst="rect">
            <a:avLst/>
          </a:prstGeom>
        </p:spPr>
      </p:pic>
      <p:pic>
        <p:nvPicPr>
          <p:cNvPr id="5" name="Picture 4">
            <a:extLst>
              <a:ext uri="{FF2B5EF4-FFF2-40B4-BE49-F238E27FC236}">
                <a16:creationId xmlns:a16="http://schemas.microsoft.com/office/drawing/2014/main" id="{92E17041-3F1E-6123-5D74-125E99610E7B}"/>
              </a:ext>
            </a:extLst>
          </p:cNvPr>
          <p:cNvPicPr>
            <a:picLocks noChangeAspect="1"/>
          </p:cNvPicPr>
          <p:nvPr/>
        </p:nvPicPr>
        <p:blipFill>
          <a:blip r:embed="rId3"/>
          <a:stretch>
            <a:fillRect/>
          </a:stretch>
        </p:blipFill>
        <p:spPr>
          <a:xfrm>
            <a:off x="5900685" y="551649"/>
            <a:ext cx="6143533" cy="2611001"/>
          </a:xfrm>
          <a:prstGeom prst="rect">
            <a:avLst/>
          </a:prstGeom>
        </p:spPr>
      </p:pic>
    </p:spTree>
    <p:extLst>
      <p:ext uri="{BB962C8B-B14F-4D97-AF65-F5344CB8AC3E}">
        <p14:creationId xmlns:p14="http://schemas.microsoft.com/office/powerpoint/2010/main" val="3839529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112BAC-0098-47EE-3285-324C9809D6BE}"/>
              </a:ext>
            </a:extLst>
          </p:cNvPr>
          <p:cNvGrpSpPr/>
          <p:nvPr/>
        </p:nvGrpSpPr>
        <p:grpSpPr>
          <a:xfrm>
            <a:off x="2029317" y="2952925"/>
            <a:ext cx="8133367" cy="3918392"/>
            <a:chOff x="1007121" y="2836506"/>
            <a:chExt cx="10177758" cy="4053295"/>
          </a:xfrm>
        </p:grpSpPr>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1007121" y="2836506"/>
              <a:ext cx="10177758" cy="4021494"/>
            </a:xfrm>
            <a:prstGeom prst="rect">
              <a:avLst/>
            </a:prstGeom>
          </p:spPr>
        </p:pic>
        <p:pic>
          <p:nvPicPr>
            <p:cNvPr id="10" name="Picture 9">
              <a:extLst>
                <a:ext uri="{FF2B5EF4-FFF2-40B4-BE49-F238E27FC236}">
                  <a16:creationId xmlns:a16="http://schemas.microsoft.com/office/drawing/2014/main" id="{38BE8356-79A2-3F2B-530E-71DBE720C488}"/>
                </a:ext>
              </a:extLst>
            </p:cNvPr>
            <p:cNvPicPr>
              <a:picLocks noChangeAspect="1"/>
            </p:cNvPicPr>
            <p:nvPr/>
          </p:nvPicPr>
          <p:blipFill rotWithShape="1">
            <a:blip r:embed="rId3"/>
            <a:srcRect t="1" b="1439"/>
            <a:stretch/>
          </p:blipFill>
          <p:spPr>
            <a:xfrm>
              <a:off x="1150690" y="2874852"/>
              <a:ext cx="9890620" cy="3524446"/>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6979920" y="6517886"/>
              <a:ext cx="4152830" cy="271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TextBox 11">
              <a:extLst>
                <a:ext uri="{FF2B5EF4-FFF2-40B4-BE49-F238E27FC236}">
                  <a16:creationId xmlns:a16="http://schemas.microsoft.com/office/drawing/2014/main" id="{DCE7DDF7-8735-9723-FDCE-59A20B87BCF0}"/>
                </a:ext>
              </a:extLst>
            </p:cNvPr>
            <p:cNvSpPr txBox="1"/>
            <p:nvPr/>
          </p:nvSpPr>
          <p:spPr>
            <a:xfrm>
              <a:off x="1007121" y="6475916"/>
              <a:ext cx="3116580" cy="413885"/>
            </a:xfrm>
            <a:prstGeom prst="rect">
              <a:avLst/>
            </a:prstGeom>
            <a:noFill/>
          </p:spPr>
          <p:txBody>
            <a:bodyPr wrap="square" rtlCol="0">
              <a:spAutoFit/>
            </a:bodyPr>
            <a:lstStyle/>
            <a:p>
              <a:r>
                <a:rPr lang="en-US" sz="2000" b="1" dirty="0"/>
                <a:t>Current design.</a:t>
              </a:r>
              <a:endParaRPr lang="da-DK" sz="2000" b="1" dirty="0"/>
            </a:p>
          </p:txBody>
        </p:sp>
      </p:grpSp>
      <p:pic>
        <p:nvPicPr>
          <p:cNvPr id="13" name="Picture 12">
            <a:extLst>
              <a:ext uri="{FF2B5EF4-FFF2-40B4-BE49-F238E27FC236}">
                <a16:creationId xmlns:a16="http://schemas.microsoft.com/office/drawing/2014/main" id="{ACF51E1C-98D4-02B6-1AC7-86FE6C93B31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5400000">
            <a:off x="6483300" y="3746002"/>
            <a:ext cx="638136" cy="502603"/>
          </a:xfrm>
          <a:prstGeom prst="rect">
            <a:avLst/>
          </a:prstGeom>
        </p:spPr>
      </p:pic>
      <p:sp>
        <p:nvSpPr>
          <p:cNvPr id="14" name="TextBox 13">
            <a:extLst>
              <a:ext uri="{FF2B5EF4-FFF2-40B4-BE49-F238E27FC236}">
                <a16:creationId xmlns:a16="http://schemas.microsoft.com/office/drawing/2014/main" id="{D9D83888-CFE4-C84B-555D-A099086EA6C8}"/>
              </a:ext>
            </a:extLst>
          </p:cNvPr>
          <p:cNvSpPr txBox="1"/>
          <p:nvPr/>
        </p:nvSpPr>
        <p:spPr>
          <a:xfrm>
            <a:off x="96968" y="645177"/>
            <a:ext cx="5876925" cy="1631216"/>
          </a:xfrm>
          <a:prstGeom prst="rect">
            <a:avLst/>
          </a:prstGeom>
          <a:noFill/>
        </p:spPr>
        <p:txBody>
          <a:bodyPr wrap="square" rtlCol="0">
            <a:spAutoFit/>
          </a:bodyPr>
          <a:lstStyle/>
          <a:p>
            <a:r>
              <a:rPr lang="en-US" sz="2200" b="1" dirty="0"/>
              <a:t>Predicted issue: Overlooked functionalities.</a:t>
            </a:r>
          </a:p>
          <a:p>
            <a:endParaRPr lang="en-US" b="1" dirty="0"/>
          </a:p>
          <a:p>
            <a:r>
              <a:rPr lang="en-US" u="sng" dirty="0"/>
              <a:t>Visual Hierarchy.</a:t>
            </a:r>
          </a:p>
          <a:p>
            <a:pPr marL="285750" indent="-285750">
              <a:buSzPct val="150000"/>
              <a:buFont typeface="Arial" panose="020B0604020202020204" pitchFamily="34" charset="0"/>
              <a:buChar char="•"/>
            </a:pPr>
            <a:endParaRPr lang="en-US" sz="1400" dirty="0"/>
          </a:p>
          <a:p>
            <a:pPr marL="285750" indent="-285750">
              <a:buSzPct val="150000"/>
              <a:buFont typeface="Arial" panose="020B0604020202020204" pitchFamily="34" charset="0"/>
              <a:buChar char="•"/>
            </a:pPr>
            <a:r>
              <a:rPr lang="en-US" sz="1400" dirty="0"/>
              <a:t>Due to the very little contrast between functionalities in the upper menu, these might be overlooked.</a:t>
            </a:r>
          </a:p>
        </p:txBody>
      </p:sp>
      <p:sp>
        <p:nvSpPr>
          <p:cNvPr id="15" name="TextBox 14">
            <a:extLst>
              <a:ext uri="{FF2B5EF4-FFF2-40B4-BE49-F238E27FC236}">
                <a16:creationId xmlns:a16="http://schemas.microsoft.com/office/drawing/2014/main" id="{B8D16E85-4194-06DE-E85C-EBA772AA9C75}"/>
              </a:ext>
            </a:extLst>
          </p:cNvPr>
          <p:cNvSpPr txBox="1"/>
          <p:nvPr/>
        </p:nvSpPr>
        <p:spPr>
          <a:xfrm>
            <a:off x="6093142" y="645177"/>
            <a:ext cx="5808734" cy="2277547"/>
          </a:xfrm>
          <a:prstGeom prst="rect">
            <a:avLst/>
          </a:prstGeom>
          <a:noFill/>
        </p:spPr>
        <p:txBody>
          <a:bodyPr wrap="square" rtlCol="0">
            <a:spAutoFit/>
          </a:bodyPr>
          <a:lstStyle/>
          <a:p>
            <a:r>
              <a:rPr lang="en-US" sz="2200" b="1" dirty="0"/>
              <a:t>Root cause of issue.</a:t>
            </a:r>
          </a:p>
          <a:p>
            <a:endParaRPr lang="en-US" dirty="0"/>
          </a:p>
          <a:p>
            <a:r>
              <a:rPr lang="en-US" u="sng" dirty="0"/>
              <a:t>Peripheral and foveal vision.</a:t>
            </a:r>
          </a:p>
          <a:p>
            <a:pPr marL="285750" indent="-285750">
              <a:buSzPct val="150000"/>
              <a:buFont typeface="Arial" panose="020B0604020202020204" pitchFamily="34" charset="0"/>
              <a:buChar char="•"/>
            </a:pPr>
            <a:endParaRPr lang="en-US" sz="1400" dirty="0"/>
          </a:p>
          <a:p>
            <a:pPr marL="285750" indent="-285750">
              <a:buSzPct val="150000"/>
              <a:buFont typeface="Arial" panose="020B0604020202020204" pitchFamily="34" charset="0"/>
              <a:buChar char="•"/>
            </a:pPr>
            <a:r>
              <a:rPr lang="en-US" sz="1400" dirty="0"/>
              <a:t>Our visual system only has a very limited range where objects are easily distinguished, especially if there is no clear contrast between [1]. Making the image blurred, gives an indication to which elements in the visual hierarchy might overlap.</a:t>
            </a:r>
          </a:p>
          <a:p>
            <a:pPr>
              <a:buSzPct val="150000"/>
            </a:pPr>
            <a:endParaRPr lang="en-US" sz="1400" dirty="0"/>
          </a:p>
        </p:txBody>
      </p:sp>
      <p:sp>
        <p:nvSpPr>
          <p:cNvPr id="2" name="Slide Number Placeholder 1">
            <a:extLst>
              <a:ext uri="{FF2B5EF4-FFF2-40B4-BE49-F238E27FC236}">
                <a16:creationId xmlns:a16="http://schemas.microsoft.com/office/drawing/2014/main" id="{2DF8C2E5-2174-BD58-4725-56FF2C3741A9}"/>
              </a:ext>
            </a:extLst>
          </p:cNvPr>
          <p:cNvSpPr>
            <a:spLocks noGrp="1"/>
          </p:cNvSpPr>
          <p:nvPr>
            <p:ph type="sldNum" sz="quarter" idx="12"/>
          </p:nvPr>
        </p:nvSpPr>
        <p:spPr/>
        <p:txBody>
          <a:bodyPr/>
          <a:lstStyle/>
          <a:p>
            <a:fld id="{E94DD5AB-1CE1-40A7-9734-04060D4BE779}" type="slidenum">
              <a:rPr lang="da-DK" smtClean="0"/>
              <a:t>4</a:t>
            </a:fld>
            <a:endParaRPr lang="da-DK"/>
          </a:p>
        </p:txBody>
      </p:sp>
      <p:cxnSp>
        <p:nvCxnSpPr>
          <p:cNvPr id="16" name="Straight Connector 15">
            <a:extLst>
              <a:ext uri="{FF2B5EF4-FFF2-40B4-BE49-F238E27FC236}">
                <a16:creationId xmlns:a16="http://schemas.microsoft.com/office/drawing/2014/main" id="{8F55E64C-874F-25FC-08DC-9F63583322FC}"/>
              </a:ext>
            </a:extLst>
          </p:cNvPr>
          <p:cNvCxnSpPr>
            <a:cxnSpLocks/>
          </p:cNvCxnSpPr>
          <p:nvPr/>
        </p:nvCxnSpPr>
        <p:spPr>
          <a:xfrm>
            <a:off x="5973893" y="570909"/>
            <a:ext cx="0" cy="2382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41C6B53-ACF5-CFA0-4CFA-B6426DD744FA}"/>
              </a:ext>
            </a:extLst>
          </p:cNvPr>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86F6ACE-B286-43CD-9E6C-E988DC19E4B6}"/>
              </a:ext>
            </a:extLst>
          </p:cNvPr>
          <p:cNvGrpSpPr/>
          <p:nvPr/>
        </p:nvGrpSpPr>
        <p:grpSpPr>
          <a:xfrm>
            <a:off x="0" y="0"/>
            <a:ext cx="12192000" cy="584775"/>
            <a:chOff x="0" y="0"/>
            <a:chExt cx="12192000" cy="584775"/>
          </a:xfrm>
        </p:grpSpPr>
        <p:sp>
          <p:nvSpPr>
            <p:cNvPr id="21" name="TextBox 20">
              <a:extLst>
                <a:ext uri="{FF2B5EF4-FFF2-40B4-BE49-F238E27FC236}">
                  <a16:creationId xmlns:a16="http://schemas.microsoft.com/office/drawing/2014/main" id="{A3A635EA-0D91-5165-D21E-33DA3B241CEE}"/>
                </a:ext>
              </a:extLst>
            </p:cNvPr>
            <p:cNvSpPr txBox="1"/>
            <p:nvPr/>
          </p:nvSpPr>
          <p:spPr>
            <a:xfrm>
              <a:off x="0" y="0"/>
              <a:ext cx="12192000" cy="584775"/>
            </a:xfrm>
            <a:prstGeom prst="rect">
              <a:avLst/>
            </a:prstGeom>
            <a:noFill/>
          </p:spPr>
          <p:txBody>
            <a:bodyPr wrap="square" rtlCol="0">
              <a:spAutoFit/>
            </a:bodyPr>
            <a:lstStyle/>
            <a:p>
              <a:r>
                <a:rPr lang="en-US" sz="3200" dirty="0"/>
                <a:t>Issue 1: Problem Description.</a:t>
              </a:r>
              <a:endParaRPr lang="da-DK" sz="3200" dirty="0"/>
            </a:p>
          </p:txBody>
        </p:sp>
        <p:cxnSp>
          <p:nvCxnSpPr>
            <p:cNvPr id="22" name="Straight Connector 21">
              <a:extLst>
                <a:ext uri="{FF2B5EF4-FFF2-40B4-BE49-F238E27FC236}">
                  <a16:creationId xmlns:a16="http://schemas.microsoft.com/office/drawing/2014/main" id="{589CDCED-1636-BA8B-186E-BC6A1B712451}"/>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154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2029317" y="2952925"/>
            <a:ext cx="8133367" cy="3887649"/>
          </a:xfrm>
          <a:prstGeom prst="rect">
            <a:avLst/>
          </a:prstGeom>
        </p:spPr>
      </p:pic>
      <p:sp>
        <p:nvSpPr>
          <p:cNvPr id="3" name="Rectangle 2">
            <a:extLst>
              <a:ext uri="{FF2B5EF4-FFF2-40B4-BE49-F238E27FC236}">
                <a16:creationId xmlns:a16="http://schemas.microsoft.com/office/drawing/2014/main" id="{78D0BB36-A89D-61F3-1B20-E5E46C6F54C2}"/>
              </a:ext>
            </a:extLst>
          </p:cNvPr>
          <p:cNvSpPr/>
          <p:nvPr/>
        </p:nvSpPr>
        <p:spPr>
          <a:xfrm>
            <a:off x="2214693" y="3165463"/>
            <a:ext cx="2608976" cy="17281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0" name="Picture 9">
            <a:extLst>
              <a:ext uri="{FF2B5EF4-FFF2-40B4-BE49-F238E27FC236}">
                <a16:creationId xmlns:a16="http://schemas.microsoft.com/office/drawing/2014/main" id="{38BE8356-79A2-3F2B-530E-71DBE720C488}"/>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artisticBlur/>
                    </a14:imgEffect>
                  </a14:imgLayer>
                </a14:imgProps>
              </a:ext>
            </a:extLst>
          </a:blip>
          <a:srcRect t="1" b="1439"/>
          <a:stretch/>
        </p:blipFill>
        <p:spPr>
          <a:xfrm>
            <a:off x="2144048" y="2989995"/>
            <a:ext cx="7903906" cy="3407144"/>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6802369" y="6511780"/>
            <a:ext cx="3318657" cy="262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TextBox 11">
            <a:extLst>
              <a:ext uri="{FF2B5EF4-FFF2-40B4-BE49-F238E27FC236}">
                <a16:creationId xmlns:a16="http://schemas.microsoft.com/office/drawing/2014/main" id="{DCE7DDF7-8735-9723-FDCE-59A20B87BCF0}"/>
              </a:ext>
            </a:extLst>
          </p:cNvPr>
          <p:cNvSpPr txBox="1"/>
          <p:nvPr/>
        </p:nvSpPr>
        <p:spPr>
          <a:xfrm>
            <a:off x="2029317" y="6471207"/>
            <a:ext cx="2490557" cy="400110"/>
          </a:xfrm>
          <a:prstGeom prst="rect">
            <a:avLst/>
          </a:prstGeom>
          <a:noFill/>
        </p:spPr>
        <p:txBody>
          <a:bodyPr wrap="square" rtlCol="0">
            <a:spAutoFit/>
          </a:bodyPr>
          <a:lstStyle/>
          <a:p>
            <a:r>
              <a:rPr lang="en-US" sz="2000" b="1" dirty="0"/>
              <a:t>Current design.</a:t>
            </a:r>
            <a:endParaRPr lang="da-DK" sz="2000" b="1" dirty="0"/>
          </a:p>
        </p:txBody>
      </p:sp>
      <p:sp>
        <p:nvSpPr>
          <p:cNvPr id="14" name="TextBox 13">
            <a:extLst>
              <a:ext uri="{FF2B5EF4-FFF2-40B4-BE49-F238E27FC236}">
                <a16:creationId xmlns:a16="http://schemas.microsoft.com/office/drawing/2014/main" id="{D9D83888-CFE4-C84B-555D-A099086EA6C8}"/>
              </a:ext>
            </a:extLst>
          </p:cNvPr>
          <p:cNvSpPr txBox="1"/>
          <p:nvPr/>
        </p:nvSpPr>
        <p:spPr>
          <a:xfrm>
            <a:off x="96968" y="645177"/>
            <a:ext cx="5876925" cy="1846659"/>
          </a:xfrm>
          <a:prstGeom prst="rect">
            <a:avLst/>
          </a:prstGeom>
          <a:noFill/>
        </p:spPr>
        <p:txBody>
          <a:bodyPr wrap="square" rtlCol="0">
            <a:spAutoFit/>
          </a:bodyPr>
          <a:lstStyle/>
          <a:p>
            <a:r>
              <a:rPr lang="en-US" sz="2200" b="1" dirty="0"/>
              <a:t>Predicted issue: Overlooked functionalities.</a:t>
            </a:r>
          </a:p>
          <a:p>
            <a:endParaRPr lang="en-US" b="1" dirty="0"/>
          </a:p>
          <a:p>
            <a:r>
              <a:rPr lang="en-US" u="sng" dirty="0"/>
              <a:t>Visual Hierarchy.</a:t>
            </a:r>
          </a:p>
          <a:p>
            <a:pPr marL="285750" indent="-285750">
              <a:buSzPct val="150000"/>
              <a:buFont typeface="Arial" panose="020B0604020202020204" pitchFamily="34" charset="0"/>
              <a:buChar char="•"/>
            </a:pPr>
            <a:endParaRPr lang="en-US" sz="1400" dirty="0"/>
          </a:p>
          <a:p>
            <a:pPr marL="285750" indent="-285750">
              <a:buSzPct val="150000"/>
              <a:buFont typeface="Arial" panose="020B0604020202020204" pitchFamily="34" charset="0"/>
              <a:buChar char="•"/>
            </a:pPr>
            <a:r>
              <a:rPr lang="en-US" sz="1400" dirty="0"/>
              <a:t>Due to the very little contrast between functionalities in the upper menu, these might be overlooked.</a:t>
            </a:r>
          </a:p>
          <a:p>
            <a:pPr marL="285750" indent="-285750">
              <a:buSzPct val="150000"/>
              <a:buFont typeface="Arial" panose="020B0604020202020204" pitchFamily="34" charset="0"/>
              <a:buChar char="•"/>
            </a:pPr>
            <a:endParaRPr lang="en-US" sz="1400" dirty="0"/>
          </a:p>
        </p:txBody>
      </p:sp>
      <p:sp>
        <p:nvSpPr>
          <p:cNvPr id="2" name="Slide Number Placeholder 1">
            <a:extLst>
              <a:ext uri="{FF2B5EF4-FFF2-40B4-BE49-F238E27FC236}">
                <a16:creationId xmlns:a16="http://schemas.microsoft.com/office/drawing/2014/main" id="{2DF8C2E5-2174-BD58-4725-56FF2C3741A9}"/>
              </a:ext>
            </a:extLst>
          </p:cNvPr>
          <p:cNvSpPr>
            <a:spLocks noGrp="1"/>
          </p:cNvSpPr>
          <p:nvPr>
            <p:ph type="sldNum" sz="quarter" idx="12"/>
          </p:nvPr>
        </p:nvSpPr>
        <p:spPr/>
        <p:txBody>
          <a:bodyPr/>
          <a:lstStyle/>
          <a:p>
            <a:fld id="{E94DD5AB-1CE1-40A7-9734-04060D4BE779}" type="slidenum">
              <a:rPr lang="da-DK" smtClean="0"/>
              <a:t>5</a:t>
            </a:fld>
            <a:endParaRPr lang="da-DK"/>
          </a:p>
        </p:txBody>
      </p:sp>
      <p:grpSp>
        <p:nvGrpSpPr>
          <p:cNvPr id="21" name="Group 20">
            <a:extLst>
              <a:ext uri="{FF2B5EF4-FFF2-40B4-BE49-F238E27FC236}">
                <a16:creationId xmlns:a16="http://schemas.microsoft.com/office/drawing/2014/main" id="{3CA6D370-A126-EDBB-17B6-CD64800738C0}"/>
              </a:ext>
            </a:extLst>
          </p:cNvPr>
          <p:cNvGrpSpPr/>
          <p:nvPr/>
        </p:nvGrpSpPr>
        <p:grpSpPr>
          <a:xfrm>
            <a:off x="0" y="0"/>
            <a:ext cx="12192000" cy="584775"/>
            <a:chOff x="0" y="0"/>
            <a:chExt cx="12192000" cy="584775"/>
          </a:xfrm>
        </p:grpSpPr>
        <p:sp>
          <p:nvSpPr>
            <p:cNvPr id="22" name="TextBox 21">
              <a:extLst>
                <a:ext uri="{FF2B5EF4-FFF2-40B4-BE49-F238E27FC236}">
                  <a16:creationId xmlns:a16="http://schemas.microsoft.com/office/drawing/2014/main" id="{BAF66C3B-C2F1-F4D0-3F7A-ED6F0931A081}"/>
                </a:ext>
              </a:extLst>
            </p:cNvPr>
            <p:cNvSpPr txBox="1"/>
            <p:nvPr/>
          </p:nvSpPr>
          <p:spPr>
            <a:xfrm>
              <a:off x="0" y="0"/>
              <a:ext cx="12192000" cy="584775"/>
            </a:xfrm>
            <a:prstGeom prst="rect">
              <a:avLst/>
            </a:prstGeom>
            <a:noFill/>
          </p:spPr>
          <p:txBody>
            <a:bodyPr wrap="square" rtlCol="0">
              <a:spAutoFit/>
            </a:bodyPr>
            <a:lstStyle/>
            <a:p>
              <a:r>
                <a:rPr lang="en-US" sz="3200" dirty="0"/>
                <a:t>Issue 1: Problem Description (blurred vision test).</a:t>
              </a:r>
              <a:endParaRPr lang="da-DK" sz="3200" dirty="0"/>
            </a:p>
          </p:txBody>
        </p:sp>
        <p:cxnSp>
          <p:nvCxnSpPr>
            <p:cNvPr id="23" name="Straight Connector 22">
              <a:extLst>
                <a:ext uri="{FF2B5EF4-FFF2-40B4-BE49-F238E27FC236}">
                  <a16:creationId xmlns:a16="http://schemas.microsoft.com/office/drawing/2014/main" id="{1E7EF48E-8E70-3B5B-B774-AA40BC5DD541}"/>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7F72F5F-3E23-42CF-686D-841D99077F7A}"/>
              </a:ext>
            </a:extLst>
          </p:cNvPr>
          <p:cNvSpPr txBox="1"/>
          <p:nvPr/>
        </p:nvSpPr>
        <p:spPr>
          <a:xfrm>
            <a:off x="6093142" y="645177"/>
            <a:ext cx="5808734" cy="2277547"/>
          </a:xfrm>
          <a:prstGeom prst="rect">
            <a:avLst/>
          </a:prstGeom>
          <a:noFill/>
        </p:spPr>
        <p:txBody>
          <a:bodyPr wrap="square" rtlCol="0">
            <a:spAutoFit/>
          </a:bodyPr>
          <a:lstStyle/>
          <a:p>
            <a:r>
              <a:rPr lang="en-US" sz="2200" b="1" dirty="0"/>
              <a:t>Root cause of issue.</a:t>
            </a:r>
          </a:p>
          <a:p>
            <a:endParaRPr lang="en-US" dirty="0"/>
          </a:p>
          <a:p>
            <a:r>
              <a:rPr lang="en-US" u="sng" dirty="0"/>
              <a:t>Peripheral and foveal vision.</a:t>
            </a:r>
          </a:p>
          <a:p>
            <a:pPr marL="285750" indent="-285750">
              <a:buSzPct val="150000"/>
              <a:buFont typeface="Arial" panose="020B0604020202020204" pitchFamily="34" charset="0"/>
              <a:buChar char="•"/>
            </a:pPr>
            <a:endParaRPr lang="en-US" sz="1400" dirty="0"/>
          </a:p>
          <a:p>
            <a:pPr marL="285750" indent="-285750">
              <a:buSzPct val="150000"/>
              <a:buFont typeface="Arial" panose="020B0604020202020204" pitchFamily="34" charset="0"/>
              <a:buChar char="•"/>
            </a:pPr>
            <a:r>
              <a:rPr lang="en-US" sz="1400" dirty="0"/>
              <a:t>Our visual system only has a very limited range where objects are easily distinguished, especially if there is no clear contrast between [1]. Making the image blurred, gives an indication to which elements in the visual hierarchy might overlap.</a:t>
            </a:r>
          </a:p>
          <a:p>
            <a:pPr>
              <a:buSzPct val="150000"/>
            </a:pPr>
            <a:endParaRPr lang="en-US" sz="1400" dirty="0"/>
          </a:p>
        </p:txBody>
      </p:sp>
      <p:cxnSp>
        <p:nvCxnSpPr>
          <p:cNvPr id="32" name="Straight Connector 31">
            <a:extLst>
              <a:ext uri="{FF2B5EF4-FFF2-40B4-BE49-F238E27FC236}">
                <a16:creationId xmlns:a16="http://schemas.microsoft.com/office/drawing/2014/main" id="{327A5ACF-3B53-51CB-D85F-0B863A259125}"/>
              </a:ext>
            </a:extLst>
          </p:cNvPr>
          <p:cNvCxnSpPr>
            <a:cxnSpLocks/>
          </p:cNvCxnSpPr>
          <p:nvPr/>
        </p:nvCxnSpPr>
        <p:spPr>
          <a:xfrm>
            <a:off x="5973893" y="570909"/>
            <a:ext cx="0" cy="2382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94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9867A6-6296-563C-E36B-DD562D13D92D}"/>
              </a:ext>
            </a:extLst>
          </p:cNvPr>
          <p:cNvSpPr/>
          <p:nvPr/>
        </p:nvSpPr>
        <p:spPr>
          <a:xfrm>
            <a:off x="6854883" y="6511855"/>
            <a:ext cx="3906950" cy="262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21" name="Group 20">
            <a:extLst>
              <a:ext uri="{FF2B5EF4-FFF2-40B4-BE49-F238E27FC236}">
                <a16:creationId xmlns:a16="http://schemas.microsoft.com/office/drawing/2014/main" id="{F3F3FCF8-A49A-B0FC-651F-3A4AE3F189B9}"/>
              </a:ext>
            </a:extLst>
          </p:cNvPr>
          <p:cNvGrpSpPr/>
          <p:nvPr/>
        </p:nvGrpSpPr>
        <p:grpSpPr>
          <a:xfrm>
            <a:off x="2029800" y="2938345"/>
            <a:ext cx="8132400" cy="3906000"/>
            <a:chOff x="1007121" y="2836506"/>
            <a:chExt cx="10177758" cy="4053385"/>
          </a:xfrm>
        </p:grpSpPr>
        <p:pic>
          <p:nvPicPr>
            <p:cNvPr id="22" name="Picture 21">
              <a:extLst>
                <a:ext uri="{FF2B5EF4-FFF2-40B4-BE49-F238E27FC236}">
                  <a16:creationId xmlns:a16="http://schemas.microsoft.com/office/drawing/2014/main" id="{B94AE1A6-CA67-2BA0-6997-1E5730BF30E1}"/>
                </a:ext>
              </a:extLst>
            </p:cNvPr>
            <p:cNvPicPr>
              <a:picLocks noChangeAspect="1"/>
            </p:cNvPicPr>
            <p:nvPr/>
          </p:nvPicPr>
          <p:blipFill rotWithShape="1">
            <a:blip r:embed="rId2"/>
            <a:srcRect l="1197" t="6938" r="51968" b="6833"/>
            <a:stretch/>
          </p:blipFill>
          <p:spPr>
            <a:xfrm>
              <a:off x="1007121" y="2836506"/>
              <a:ext cx="10177758" cy="4021494"/>
            </a:xfrm>
            <a:prstGeom prst="rect">
              <a:avLst/>
            </a:prstGeom>
          </p:spPr>
        </p:pic>
        <p:pic>
          <p:nvPicPr>
            <p:cNvPr id="23" name="Picture 22">
              <a:extLst>
                <a:ext uri="{FF2B5EF4-FFF2-40B4-BE49-F238E27FC236}">
                  <a16:creationId xmlns:a16="http://schemas.microsoft.com/office/drawing/2014/main" id="{08700C8B-FE63-0F14-EA2D-A88C08C96874}"/>
                </a:ext>
              </a:extLst>
            </p:cNvPr>
            <p:cNvPicPr>
              <a:picLocks noChangeAspect="1"/>
            </p:cNvPicPr>
            <p:nvPr/>
          </p:nvPicPr>
          <p:blipFill rotWithShape="1">
            <a:blip r:embed="rId3"/>
            <a:srcRect t="1" b="1439"/>
            <a:stretch/>
          </p:blipFill>
          <p:spPr>
            <a:xfrm>
              <a:off x="1150689" y="2874852"/>
              <a:ext cx="9890620" cy="3524446"/>
            </a:xfrm>
            <a:prstGeom prst="rect">
              <a:avLst/>
            </a:prstGeom>
          </p:spPr>
        </p:pic>
        <p:sp>
          <p:nvSpPr>
            <p:cNvPr id="24" name="Rectangle 23">
              <a:extLst>
                <a:ext uri="{FF2B5EF4-FFF2-40B4-BE49-F238E27FC236}">
                  <a16:creationId xmlns:a16="http://schemas.microsoft.com/office/drawing/2014/main" id="{28BA14DE-681E-84BC-7C11-4A8BFE6A59BB}"/>
                </a:ext>
              </a:extLst>
            </p:cNvPr>
            <p:cNvSpPr/>
            <p:nvPr/>
          </p:nvSpPr>
          <p:spPr>
            <a:xfrm>
              <a:off x="6979920" y="6517886"/>
              <a:ext cx="4152830" cy="271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B6BDEB3E-343B-C314-D536-D59BA157FF72}"/>
                </a:ext>
              </a:extLst>
            </p:cNvPr>
            <p:cNvSpPr txBox="1"/>
            <p:nvPr/>
          </p:nvSpPr>
          <p:spPr>
            <a:xfrm>
              <a:off x="1007121" y="6475916"/>
              <a:ext cx="3116580" cy="413975"/>
            </a:xfrm>
            <a:prstGeom prst="rect">
              <a:avLst/>
            </a:prstGeom>
            <a:noFill/>
          </p:spPr>
          <p:txBody>
            <a:bodyPr wrap="square" rtlCol="0">
              <a:spAutoFit/>
            </a:bodyPr>
            <a:lstStyle/>
            <a:p>
              <a:r>
                <a:rPr lang="en-US" sz="2000" b="1" dirty="0"/>
                <a:t>Re-design.</a:t>
              </a:r>
              <a:endParaRPr lang="da-DK" sz="2000" b="1" dirty="0"/>
            </a:p>
          </p:txBody>
        </p:sp>
      </p:grpSp>
      <p:sp>
        <p:nvSpPr>
          <p:cNvPr id="2" name="Slide Number Placeholder 1">
            <a:extLst>
              <a:ext uri="{FF2B5EF4-FFF2-40B4-BE49-F238E27FC236}">
                <a16:creationId xmlns:a16="http://schemas.microsoft.com/office/drawing/2014/main" id="{3FC6CB28-F338-564F-CBC2-E65728142596}"/>
              </a:ext>
            </a:extLst>
          </p:cNvPr>
          <p:cNvSpPr>
            <a:spLocks noGrp="1"/>
          </p:cNvSpPr>
          <p:nvPr>
            <p:ph type="sldNum" sz="quarter" idx="12"/>
          </p:nvPr>
        </p:nvSpPr>
        <p:spPr/>
        <p:txBody>
          <a:bodyPr/>
          <a:lstStyle/>
          <a:p>
            <a:fld id="{E94DD5AB-1CE1-40A7-9734-04060D4BE779}" type="slidenum">
              <a:rPr lang="da-DK" smtClean="0"/>
              <a:t>6</a:t>
            </a:fld>
            <a:endParaRPr lang="da-DK"/>
          </a:p>
        </p:txBody>
      </p:sp>
      <p:sp>
        <p:nvSpPr>
          <p:cNvPr id="19" name="TextBox 18">
            <a:extLst>
              <a:ext uri="{FF2B5EF4-FFF2-40B4-BE49-F238E27FC236}">
                <a16:creationId xmlns:a16="http://schemas.microsoft.com/office/drawing/2014/main" id="{6C618A2E-0384-E46B-64BF-F2FDCAF81F21}"/>
              </a:ext>
            </a:extLst>
          </p:cNvPr>
          <p:cNvSpPr txBox="1"/>
          <p:nvPr/>
        </p:nvSpPr>
        <p:spPr>
          <a:xfrm>
            <a:off x="96967" y="645177"/>
            <a:ext cx="12074077" cy="2185214"/>
          </a:xfrm>
          <a:prstGeom prst="rect">
            <a:avLst/>
          </a:prstGeom>
          <a:noFill/>
        </p:spPr>
        <p:txBody>
          <a:bodyPr wrap="square" rtlCol="0">
            <a:spAutoFit/>
          </a:bodyPr>
          <a:lstStyle/>
          <a:p>
            <a:r>
              <a:rPr lang="en-US" sz="2200" b="1" dirty="0"/>
              <a:t>Recommendations to help navigate the front page.</a:t>
            </a:r>
          </a:p>
          <a:p>
            <a:endParaRPr lang="en-US" sz="2200" b="1" dirty="0"/>
          </a:p>
          <a:p>
            <a:r>
              <a:rPr lang="en-US" u="sng" dirty="0"/>
              <a:t>Add visual contrast to help distinguish the upper panel from the search menu and the lower panel.</a:t>
            </a:r>
          </a:p>
          <a:p>
            <a:endParaRPr lang="en-US" u="sng" dirty="0"/>
          </a:p>
          <a:p>
            <a:pPr marL="285750" indent="-285750">
              <a:buSzPct val="150000"/>
              <a:buFont typeface="Arial" panose="020B0604020202020204" pitchFamily="34" charset="0"/>
              <a:buChar char="•"/>
            </a:pPr>
            <a:r>
              <a:rPr lang="en-US" sz="1400" dirty="0"/>
              <a:t>Adding a contrasting layer on top of the search bar creates a clear visual distinction between the top panel, the search bar and the search category section. This might help users clearly distinguishing these different features.</a:t>
            </a:r>
          </a:p>
          <a:p>
            <a:pPr marL="285750" indent="-285750">
              <a:buSzPct val="150000"/>
              <a:buFont typeface="Arial" panose="020B0604020202020204" pitchFamily="34" charset="0"/>
              <a:buChar char="•"/>
            </a:pPr>
            <a:endParaRPr lang="en-US" sz="1400" dirty="0"/>
          </a:p>
          <a:p>
            <a:pPr>
              <a:buSzPct val="150000"/>
            </a:pPr>
            <a:endParaRPr lang="en-US" sz="1400" dirty="0"/>
          </a:p>
        </p:txBody>
      </p:sp>
      <p:grpSp>
        <p:nvGrpSpPr>
          <p:cNvPr id="31" name="Group 30">
            <a:extLst>
              <a:ext uri="{FF2B5EF4-FFF2-40B4-BE49-F238E27FC236}">
                <a16:creationId xmlns:a16="http://schemas.microsoft.com/office/drawing/2014/main" id="{5AE56350-2D15-DE9C-AC33-0EDD589CC853}"/>
              </a:ext>
            </a:extLst>
          </p:cNvPr>
          <p:cNvGrpSpPr/>
          <p:nvPr/>
        </p:nvGrpSpPr>
        <p:grpSpPr>
          <a:xfrm>
            <a:off x="2171700" y="3183255"/>
            <a:ext cx="7839075" cy="565785"/>
            <a:chOff x="2538790" y="4006602"/>
            <a:chExt cx="7114418" cy="426665"/>
          </a:xfrm>
        </p:grpSpPr>
        <p:sp>
          <p:nvSpPr>
            <p:cNvPr id="8" name="Rectangle 7">
              <a:extLst>
                <a:ext uri="{FF2B5EF4-FFF2-40B4-BE49-F238E27FC236}">
                  <a16:creationId xmlns:a16="http://schemas.microsoft.com/office/drawing/2014/main" id="{7F4C3904-A76E-9231-01AB-92C30D43F23F}"/>
                </a:ext>
              </a:extLst>
            </p:cNvPr>
            <p:cNvSpPr/>
            <p:nvPr/>
          </p:nvSpPr>
          <p:spPr>
            <a:xfrm>
              <a:off x="2538790" y="4006602"/>
              <a:ext cx="7114418" cy="426665"/>
            </a:xfrm>
            <a:prstGeom prst="rect">
              <a:avLst/>
            </a:prstGeom>
            <a:solidFill>
              <a:schemeClr val="bg2">
                <a:lumMod val="90000"/>
              </a:schemeClr>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30" name="Picture 29">
              <a:extLst>
                <a:ext uri="{FF2B5EF4-FFF2-40B4-BE49-F238E27FC236}">
                  <a16:creationId xmlns:a16="http://schemas.microsoft.com/office/drawing/2014/main" id="{91748C80-E2AE-BFED-52DF-EEBBA000C28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863" b="19398" l="2842" r="11608">
                          <a14:foregroundMark x1="3325" y1="12375" x2="3377" y2="12947"/>
                          <a14:foregroundMark x1="3272" y1="12855" x2="3447" y2="12372"/>
                          <a14:foregroundMark x1="3554" y1="12283" x2="3144" y2="12207"/>
                          <a14:foregroundMark x1="5419" y1="13545" x2="5380" y2="14318"/>
                          <a14:foregroundMark x1="5319" y1="13545" x2="5349" y2="14362"/>
                          <a14:foregroundMark x1="5200" y1="10368" x2="5319" y2="13545"/>
                          <a14:foregroundMark x1="10142" y1="16555" x2="10459" y2="17893"/>
                          <a14:foregroundMark x1="10471" y1="16555" x2="10067" y2="18420"/>
                          <a14:foregroundMark x1="10616" y1="15886" x2="10471" y2="16555"/>
                          <a14:foregroundMark x1="11487" y1="11873" x2="11233" y2="13043"/>
                          <a14:foregroundMark x1="10460" y1="16555" x2="10014" y2="18404"/>
                          <a14:foregroundMark x1="10621" y1="15886" x2="10460" y2="16555"/>
                          <a14:foregroundMark x1="10217" y1="16555" x2="10459" y2="17224"/>
                          <a14:foregroundMark x1="10095" y1="16218" x2="10217" y2="16555"/>
                          <a14:foregroundMark x1="9190" y1="13712" x2="9621" y2="14906"/>
                          <a14:foregroundMark x1="10534" y1="16555" x2="10202" y2="17849"/>
                          <a14:foregroundMark x1="10706" y1="15886" x2="10534" y2="16555"/>
                          <a14:foregroundMark x1="10816" y1="15460" x2="10706" y2="15886"/>
                          <a14:foregroundMark x1="5534" y1="14240" x2="5441" y2="13211"/>
                          <a14:foregroundMark x1="3144" y1="12542" x2="3546" y2="12319"/>
                          <a14:foregroundMark x1="3386" y1="14214" x2="3386" y2="14214"/>
                          <a14:foregroundMark x1="3386" y1="14214" x2="3386" y2="14214"/>
                          <a14:foregroundMark x1="3386" y1="14214" x2="3386" y2="14214"/>
                          <a14:foregroundMark x1="3386" y1="14214" x2="3386" y2="14214"/>
                          <a14:foregroundMark x1="3386" y1="14214" x2="3386" y2="14214"/>
                          <a14:foregroundMark x1="3386" y1="14214" x2="3386" y2="14214"/>
                          <a14:foregroundMark x1="3446" y1="14214" x2="3446" y2="14214"/>
                          <a14:foregroundMark x1="3446" y1="14381" x2="3446" y2="14381"/>
                          <a14:foregroundMark x1="3446" y1="14548" x2="3446" y2="14548"/>
                          <a14:foregroundMark x1="3083" y1="14548" x2="3083" y2="14548"/>
                          <a14:foregroundMark x1="3144" y1="14548" x2="3265" y2="14548"/>
                          <a14:foregroundMark x1="3386" y1="14548" x2="3507" y2="14548"/>
                          <a14:foregroundMark x1="3386" y1="14548" x2="3325" y2="14883"/>
                          <a14:backgroundMark x1="10520" y1="13043" x2="10520" y2="13043"/>
                          <a14:backgroundMark x1="10278" y1="11706" x2="10278" y2="11706"/>
                          <a14:backgroundMark x1="9734" y1="16555" x2="9734" y2="16555"/>
                          <a14:backgroundMark x1="9613" y1="15886" x2="9613" y2="15886"/>
                          <a14:backgroundMark x1="11487" y1="13211" x2="11487" y2="13211"/>
                          <a14:backgroundMark x1="11729" y1="12876" x2="11729" y2="12876"/>
                          <a14:backgroundMark x1="9613" y1="15552" x2="9613" y2="15552"/>
                          <a14:backgroundMark x1="9613" y1="15552" x2="9613" y2="15552"/>
                          <a14:backgroundMark x1="9734" y1="15886" x2="9734" y2="15719"/>
                          <a14:backgroundMark x1="9734" y1="15719" x2="9613" y2="15217"/>
                          <a14:backgroundMark x1="9734" y1="15552" x2="9734" y2="15552"/>
                          <a14:backgroundMark x1="9553" y1="15050" x2="9855" y2="16555"/>
                          <a14:backgroundMark x1="9855" y1="16722" x2="9855" y2="16722"/>
                          <a14:backgroundMark x1="11669" y1="13712" x2="11669" y2="13712"/>
                          <a14:backgroundMark x1="11608" y1="13211" x2="11245" y2="15886"/>
                          <a14:backgroundMark x1="11669" y1="12542" x2="11669" y2="13211"/>
                          <a14:backgroundMark x1="9734" y1="15217" x2="9613" y2="15050"/>
                          <a14:backgroundMark x1="9613" y1="15050" x2="9432" y2="14214"/>
                          <a14:backgroundMark x1="3872" y1="12959" x2="4353" y2="12876"/>
                          <a14:backgroundMark x1="3737" y1="13545" x2="3930" y2="13545"/>
                          <a14:backgroundMark x1="3748" y1="13378" x2="4353" y2="13545"/>
                          <a14:backgroundMark x1="6288" y1="15719" x2="6227" y2="15552"/>
                          <a14:backgroundMark x1="6046" y1="13545" x2="6046" y2="13545"/>
                          <a14:backgroundMark x1="6409" y1="13545" x2="5865" y2="14381"/>
                          <a14:backgroundMark x1="6046" y1="14381" x2="5865" y2="13378"/>
                          <a14:backgroundMark x1="5683" y1="15050" x2="5804" y2="15886"/>
                          <a14:backgroundMark x1="5562" y1="14381" x2="5683" y2="13043"/>
                          <a14:backgroundMark x1="5744" y1="14548" x2="6046" y2="15886"/>
                          <a14:backgroundMark x1="6348" y1="13545" x2="6469" y2="13043"/>
                          <a14:backgroundMark x1="6348" y1="12542" x2="6046" y2="12876"/>
                          <a14:backgroundMark x1="6469" y1="13043" x2="6409" y2="12040"/>
                          <a14:backgroundMark x1="6530" y1="13043" x2="5925" y2="12876"/>
                          <a14:backgroundMark x1="6409" y1="12876" x2="6711" y2="14381"/>
                          <a14:backgroundMark x1="7920" y1="15719" x2="8404" y2="15217"/>
                          <a14:backgroundMark x1="8283" y1="15217" x2="8283" y2="15719"/>
                          <a14:backgroundMark x1="8404" y1="16054" x2="8585" y2="16054"/>
                          <a14:backgroundMark x1="8585" y1="15552" x2="8464" y2="16221"/>
                          <a14:backgroundMark x1="8464" y1="13043" x2="8162" y2="13043"/>
                          <a14:backgroundMark x1="8343" y1="13043" x2="8404" y2="13043"/>
                          <a14:backgroundMark x1="8525" y1="13043" x2="8404" y2="12709"/>
                          <a14:backgroundMark x1="6590" y1="10702" x2="7074" y2="11204"/>
                          <a14:backgroundMark x1="3628" y1="10033" x2="3567" y2="10368"/>
                          <a14:backgroundMark x1="3567" y1="10368" x2="3567" y2="10870"/>
                          <a14:backgroundMark x1="3567" y1="11037" x2="3386" y2="11204"/>
                          <a14:backgroundMark x1="2842" y1="10702" x2="2842" y2="11873"/>
                        </a14:backgroundRemoval>
                      </a14:imgEffect>
                    </a14:imgLayer>
                  </a14:imgProps>
                </a:ext>
              </a:extLst>
            </a:blip>
            <a:srcRect l="2547" t="7516" r="88281" b="78792"/>
            <a:stretch/>
          </p:blipFill>
          <p:spPr>
            <a:xfrm>
              <a:off x="2726851" y="4042796"/>
              <a:ext cx="658710" cy="355667"/>
            </a:xfrm>
            <a:prstGeom prst="rect">
              <a:avLst/>
            </a:prstGeom>
          </p:spPr>
        </p:pic>
        <p:pic>
          <p:nvPicPr>
            <p:cNvPr id="5" name="Picture 4">
              <a:extLst>
                <a:ext uri="{FF2B5EF4-FFF2-40B4-BE49-F238E27FC236}">
                  <a16:creationId xmlns:a16="http://schemas.microsoft.com/office/drawing/2014/main" id="{ECCE6B0A-D2D4-4258-1EDF-E3699D75337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863" b="19565" l="19347" r="77025">
                          <a14:foregroundMark x1="19407" y1="18246" x2="19407" y2="18729"/>
                          <a14:foregroundMark x1="74305" y1="11706" x2="77025" y2="12876"/>
                          <a14:backgroundMark x1="19407" y1="19398" x2="19347" y2="19231"/>
                          <a14:backgroundMark x1="19407" y1="19398" x2="19287" y2="19231"/>
                          <a14:backgroundMark x1="19287" y1="18729" x2="19589" y2="18729"/>
                          <a14:backgroundMark x1="19287" y1="18896" x2="19166" y2="17893"/>
                          <a14:backgroundMark x1="19105" y1="16890" x2="19105" y2="16890"/>
                          <a14:backgroundMark x1="19045" y1="19732" x2="19045" y2="9365"/>
                          <a14:backgroundMark x1="19105" y1="9197" x2="19045" y2="18227"/>
                        </a14:backgroundRemoval>
                      </a14:imgEffect>
                    </a14:imgLayer>
                  </a14:imgProps>
                </a:ext>
              </a:extLst>
            </a:blip>
            <a:srcRect l="18942" t="7516" r="21243" b="78792"/>
            <a:stretch/>
          </p:blipFill>
          <p:spPr>
            <a:xfrm>
              <a:off x="3903597" y="4054406"/>
              <a:ext cx="4295728" cy="355667"/>
            </a:xfrm>
            <a:prstGeom prst="rect">
              <a:avLst/>
            </a:prstGeom>
          </p:spPr>
        </p:pic>
        <p:pic>
          <p:nvPicPr>
            <p:cNvPr id="6" name="Picture 5">
              <a:extLst>
                <a:ext uri="{FF2B5EF4-FFF2-40B4-BE49-F238E27FC236}">
                  <a16:creationId xmlns:a16="http://schemas.microsoft.com/office/drawing/2014/main" id="{22C94F7A-4E7B-8336-B730-AD490D0A08ED}"/>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8863" b="19398" l="79323" r="96312">
                          <a14:foregroundMark x1="92503" y1="14381" x2="95889" y2="14381"/>
                          <a14:foregroundMark x1="95889" y1="14381" x2="92443" y2="13712"/>
                          <a14:foregroundMark x1="92382" y1="14381" x2="95163" y2="14214"/>
                          <a14:foregroundMark x1="95828" y1="14883" x2="93108" y2="13211"/>
                          <a14:foregroundMark x1="95647" y1="14047" x2="93470" y2="14214"/>
                          <a14:foregroundMark x1="95828" y1="14047" x2="93833" y2="14047"/>
                          <a14:foregroundMark x1="95707" y1="13545" x2="94438" y2="13378"/>
                          <a14:foregroundMark x1="96010" y1="13378" x2="96312" y2="13545"/>
                          <a14:foregroundMark x1="96131" y1="15217" x2="96131" y2="15217"/>
                          <a14:foregroundMark x1="96131" y1="14548" x2="96131" y2="14548"/>
                          <a14:foregroundMark x1="96131" y1="14548" x2="96131" y2="14548"/>
                          <a14:foregroundMark x1="96131" y1="14047" x2="96131" y2="14047"/>
                          <a14:foregroundMark x1="96070" y1="13545" x2="96070" y2="13545"/>
                          <a14:foregroundMark x1="96070" y1="13545" x2="96070" y2="13545"/>
                          <a14:foregroundMark x1="95768" y1="13545" x2="95768" y2="13545"/>
                          <a14:foregroundMark x1="95224" y1="13545" x2="95224" y2="13545"/>
                          <a14:foregroundMark x1="94921" y1="13545" x2="94921" y2="13545"/>
                          <a14:foregroundMark x1="94377" y1="13545" x2="94377" y2="13545"/>
                          <a14:foregroundMark x1="93894" y1="13545" x2="93894" y2="13545"/>
                          <a14:foregroundMark x1="93894" y1="13545" x2="93894" y2="13545"/>
                          <a14:foregroundMark x1="93773" y1="13545" x2="93773" y2="13545"/>
                          <a14:foregroundMark x1="93531" y1="13545" x2="93531" y2="13545"/>
                          <a14:foregroundMark x1="93349" y1="13545" x2="93349" y2="13545"/>
                          <a14:foregroundMark x1="93349" y1="13545" x2="93349" y2="13545"/>
                          <a14:foregroundMark x1="93047" y1="13545" x2="92866" y2="13545"/>
                          <a14:foregroundMark x1="92624" y1="13545" x2="92624" y2="13545"/>
                          <a14:foregroundMark x1="92443" y1="13545" x2="92443" y2="13545"/>
                          <a14:foregroundMark x1="92443" y1="13545" x2="92443" y2="13545"/>
                          <a14:foregroundMark x1="92443" y1="13545" x2="92443" y2="13545"/>
                          <a14:foregroundMark x1="92745" y1="13378" x2="92926" y2="13211"/>
                          <a14:foregroundMark x1="92987" y1="13211" x2="92987" y2="13211"/>
                          <a14:foregroundMark x1="93047" y1="13211" x2="93047" y2="13211"/>
                          <a14:foregroundMark x1="94800" y1="16054" x2="94800" y2="16054"/>
                          <a14:foregroundMark x1="94800" y1="15719" x2="94800" y2="15719"/>
                          <a14:foregroundMark x1="95103" y1="14883" x2="95103" y2="14883"/>
                          <a14:foregroundMark x1="94740" y1="14883" x2="94498" y2="14883"/>
                          <a14:foregroundMark x1="93954" y1="14716" x2="93773" y2="14716"/>
                          <a14:foregroundMark x1="93591" y1="14716" x2="93410" y2="14716"/>
                          <a14:foregroundMark x1="93289" y1="14716" x2="93047" y2="14716"/>
                          <a14:foregroundMark x1="92624" y1="14716" x2="92624" y2="14716"/>
                          <a14:foregroundMark x1="92443" y1="14716" x2="92443" y2="14716"/>
                          <a14:foregroundMark x1="86276" y1="13880" x2="87062" y2="13880"/>
                          <a14:foregroundMark x1="87848" y1="13880" x2="87848" y2="13880"/>
                          <a14:foregroundMark x1="79323" y1="13545" x2="79323" y2="13545"/>
                        </a14:backgroundRemoval>
                      </a14:imgEffect>
                    </a14:imgLayer>
                  </a14:imgProps>
                </a:ext>
              </a:extLst>
            </a:blip>
            <a:srcRect l="78765" t="7516" r="8092" b="78792"/>
            <a:stretch/>
          </p:blipFill>
          <p:spPr>
            <a:xfrm>
              <a:off x="8199325" y="4054406"/>
              <a:ext cx="943897" cy="355667"/>
            </a:xfrm>
            <a:prstGeom prst="rect">
              <a:avLst/>
            </a:prstGeom>
          </p:spPr>
        </p:pic>
        <p:sp>
          <p:nvSpPr>
            <p:cNvPr id="20" name="TextBox 19">
              <a:extLst>
                <a:ext uri="{FF2B5EF4-FFF2-40B4-BE49-F238E27FC236}">
                  <a16:creationId xmlns:a16="http://schemas.microsoft.com/office/drawing/2014/main" id="{61E95E50-9EFA-5A07-C303-F68BB854F525}"/>
                </a:ext>
              </a:extLst>
            </p:cNvPr>
            <p:cNvSpPr txBox="1"/>
            <p:nvPr/>
          </p:nvSpPr>
          <p:spPr>
            <a:xfrm>
              <a:off x="3356888" y="4081434"/>
              <a:ext cx="457176" cy="276999"/>
            </a:xfrm>
            <a:prstGeom prst="rect">
              <a:avLst/>
            </a:prstGeom>
            <a:noFill/>
          </p:spPr>
          <p:txBody>
            <a:bodyPr wrap="none" rtlCol="0">
              <a:spAutoFit/>
            </a:bodyPr>
            <a:lstStyle/>
            <a:p>
              <a:r>
                <a:rPr lang="en-US" sz="600" dirty="0"/>
                <a:t>Shop by</a:t>
              </a:r>
              <a:br>
                <a:rPr lang="en-US" sz="600" dirty="0"/>
              </a:br>
              <a:r>
                <a:rPr lang="en-US" sz="600" dirty="0"/>
                <a:t>category</a:t>
              </a:r>
              <a:endParaRPr lang="da-DK" sz="600" dirty="0"/>
            </a:p>
          </p:txBody>
        </p:sp>
        <p:pic>
          <p:nvPicPr>
            <p:cNvPr id="26" name="Picture 25">
              <a:extLst>
                <a:ext uri="{FF2B5EF4-FFF2-40B4-BE49-F238E27FC236}">
                  <a16:creationId xmlns:a16="http://schemas.microsoft.com/office/drawing/2014/main" id="{D36BB740-717E-7402-E188-84C206EAA5B6}"/>
                </a:ext>
              </a:extLst>
            </p:cNvPr>
            <p:cNvPicPr>
              <a:picLocks noChangeAspect="1"/>
            </p:cNvPicPr>
            <p:nvPr/>
          </p:nvPicPr>
          <p:blipFill rotWithShape="1">
            <a:blip r:embed="rId9">
              <a:extLst>
                <a:ext uri="{BEBA8EAE-BF5A-486C-A8C5-ECC9F3942E4B}">
                  <a14:imgProps xmlns:a14="http://schemas.microsoft.com/office/drawing/2010/main">
                    <a14:imgLayer r:embed="rId7">
                      <a14:imgEffect>
                        <a14:backgroundRemoval t="12547" b="15701" l="17451" r="18434">
                          <a14:foregroundMark x1="17619" y1="13416" x2="17937" y2="13475"/>
                          <a14:backgroundMark x1="17956" y1="13545" x2="17956" y2="13545"/>
                          <a14:backgroundMark x1="17715" y1="13378" x2="17715" y2="13378"/>
                          <a14:backgroundMark x1="18077" y1="13378" x2="18077" y2="13378"/>
                          <a14:backgroundMark x1="17775" y1="15385" x2="17836" y2="15385"/>
                          <a14:backgroundMark x1="17473" y1="12876" x2="17533" y2="13043"/>
                          <a14:backgroundMark x1="17594" y1="12876" x2="17654" y2="13043"/>
                          <a14:backgroundMark x1="17654" y1="13211" x2="17654" y2="13211"/>
                          <a14:backgroundMark x1="17654" y1="13211" x2="17654" y2="13211"/>
                          <a14:backgroundMark x1="17533" y1="13043" x2="17473" y2="13043"/>
                          <a14:backgroundMark x1="17473" y1="13043" x2="17473" y2="13043"/>
                          <a14:backgroundMark x1="18077" y1="13043" x2="18198" y2="13211"/>
                          <a14:backgroundMark x1="18077" y1="13378" x2="18077" y2="13378"/>
                          <a14:backgroundMark x1="18077" y1="13378" x2="18259" y2="12876"/>
                          <a14:backgroundMark x1="18319" y1="13043" x2="18380" y2="13211"/>
                        </a14:backgroundRemoval>
                      </a14:imgEffect>
                    </a14:imgLayer>
                  </a14:imgProps>
                </a:ext>
              </a:extLst>
            </a:blip>
            <a:srcRect l="17328" t="12153" r="81443" b="83905"/>
            <a:stretch/>
          </p:blipFill>
          <p:spPr>
            <a:xfrm>
              <a:off x="3729995" y="4141516"/>
              <a:ext cx="168138" cy="181446"/>
            </a:xfrm>
            <a:prstGeom prst="rect">
              <a:avLst/>
            </a:prstGeom>
          </p:spPr>
        </p:pic>
        <p:sp>
          <p:nvSpPr>
            <p:cNvPr id="27" name="TextBox 26">
              <a:extLst>
                <a:ext uri="{FF2B5EF4-FFF2-40B4-BE49-F238E27FC236}">
                  <a16:creationId xmlns:a16="http://schemas.microsoft.com/office/drawing/2014/main" id="{3B5ACE7B-F671-40A6-7702-EF9CF2E5306D}"/>
                </a:ext>
              </a:extLst>
            </p:cNvPr>
            <p:cNvSpPr txBox="1"/>
            <p:nvPr/>
          </p:nvSpPr>
          <p:spPr>
            <a:xfrm>
              <a:off x="9066278" y="4114994"/>
              <a:ext cx="534121" cy="200055"/>
            </a:xfrm>
            <a:prstGeom prst="rect">
              <a:avLst/>
            </a:prstGeom>
            <a:noFill/>
          </p:spPr>
          <p:txBody>
            <a:bodyPr wrap="none" rtlCol="0">
              <a:spAutoFit/>
            </a:bodyPr>
            <a:lstStyle/>
            <a:p>
              <a:r>
                <a:rPr lang="en-US" sz="700" dirty="0"/>
                <a:t>advanced</a:t>
              </a:r>
              <a:endParaRPr lang="da-DK" sz="700" dirty="0"/>
            </a:p>
          </p:txBody>
        </p:sp>
      </p:grpSp>
      <p:pic>
        <p:nvPicPr>
          <p:cNvPr id="13" name="Picture 12">
            <a:extLst>
              <a:ext uri="{FF2B5EF4-FFF2-40B4-BE49-F238E27FC236}">
                <a16:creationId xmlns:a16="http://schemas.microsoft.com/office/drawing/2014/main" id="{ACF51E1C-98D4-02B6-1AC7-86FE6C93B31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989" b="89888" l="7965" r="89381">
                        <a14:foregroundMark x1="7965" y1="56180" x2="8850" y2="47191"/>
                      </a14:backgroundRemoval>
                    </a14:imgEffect>
                  </a14:imgLayer>
                </a14:imgProps>
              </a:ext>
            </a:extLst>
          </a:blip>
          <a:stretch>
            <a:fillRect/>
          </a:stretch>
        </p:blipFill>
        <p:spPr>
          <a:xfrm rot="5400000">
            <a:off x="6023470" y="3770655"/>
            <a:ext cx="638136" cy="502603"/>
          </a:xfrm>
          <a:prstGeom prst="rect">
            <a:avLst/>
          </a:prstGeom>
        </p:spPr>
      </p:pic>
      <p:cxnSp>
        <p:nvCxnSpPr>
          <p:cNvPr id="33" name="Straight Connector 32">
            <a:extLst>
              <a:ext uri="{FF2B5EF4-FFF2-40B4-BE49-F238E27FC236}">
                <a16:creationId xmlns:a16="http://schemas.microsoft.com/office/drawing/2014/main" id="{9494A915-FDC4-27C5-7C77-77E112934B7A}"/>
              </a:ext>
            </a:extLst>
          </p:cNvPr>
          <p:cNvCxnSpPr>
            <a:cxnSpLocks/>
            <a:stCxn id="20" idx="1"/>
          </p:cNvCxnSpPr>
          <p:nvPr/>
        </p:nvCxnSpPr>
        <p:spPr>
          <a:xfrm flipH="1">
            <a:off x="2950845" y="3466146"/>
            <a:ext cx="122282" cy="251593"/>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EBD536-4CBF-2C71-8DBB-E34FC168FE95}"/>
              </a:ext>
            </a:extLst>
          </p:cNvPr>
          <p:cNvCxnSpPr>
            <a:cxnSpLocks/>
            <a:stCxn id="20" idx="1"/>
          </p:cNvCxnSpPr>
          <p:nvPr/>
        </p:nvCxnSpPr>
        <p:spPr>
          <a:xfrm flipH="1">
            <a:off x="2988460" y="3466146"/>
            <a:ext cx="84667" cy="159668"/>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CCFB5E-B26F-4B2C-AA8D-335F8780F9AA}"/>
              </a:ext>
            </a:extLst>
          </p:cNvPr>
          <p:cNvCxnSpPr>
            <a:cxnSpLocks/>
          </p:cNvCxnSpPr>
          <p:nvPr/>
        </p:nvCxnSpPr>
        <p:spPr>
          <a:xfrm flipH="1">
            <a:off x="2985428" y="3467441"/>
            <a:ext cx="84667" cy="159668"/>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05AAD2-8363-5FBC-2B93-2814C971E335}"/>
              </a:ext>
            </a:extLst>
          </p:cNvPr>
          <p:cNvCxnSpPr>
            <a:cxnSpLocks/>
          </p:cNvCxnSpPr>
          <p:nvPr/>
        </p:nvCxnSpPr>
        <p:spPr>
          <a:xfrm>
            <a:off x="2931973" y="3452935"/>
            <a:ext cx="42501" cy="93045"/>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2E87B0-8562-44E0-74F7-E517F960AADD}"/>
              </a:ext>
            </a:extLst>
          </p:cNvPr>
          <p:cNvCxnSpPr>
            <a:cxnSpLocks/>
          </p:cNvCxnSpPr>
          <p:nvPr/>
        </p:nvCxnSpPr>
        <p:spPr>
          <a:xfrm>
            <a:off x="2919111" y="3464346"/>
            <a:ext cx="42501" cy="93045"/>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ECAF7A7-1468-36D1-3683-20DCD5139912}"/>
              </a:ext>
            </a:extLst>
          </p:cNvPr>
          <p:cNvCxnSpPr>
            <a:cxnSpLocks/>
          </p:cNvCxnSpPr>
          <p:nvPr/>
        </p:nvCxnSpPr>
        <p:spPr>
          <a:xfrm>
            <a:off x="2436673" y="3475160"/>
            <a:ext cx="60782"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401713-2301-FFA8-6649-97EDE3B5CFC6}"/>
              </a:ext>
            </a:extLst>
          </p:cNvPr>
          <p:cNvCxnSpPr>
            <a:cxnSpLocks/>
          </p:cNvCxnSpPr>
          <p:nvPr/>
        </p:nvCxnSpPr>
        <p:spPr>
          <a:xfrm>
            <a:off x="2436673" y="3480847"/>
            <a:ext cx="60782"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962D957-F20A-3059-E885-409F90801CF0}"/>
              </a:ext>
            </a:extLst>
          </p:cNvPr>
          <p:cNvCxnSpPr>
            <a:cxnSpLocks/>
          </p:cNvCxnSpPr>
          <p:nvPr/>
        </p:nvCxnSpPr>
        <p:spPr>
          <a:xfrm>
            <a:off x="2432863" y="3486590"/>
            <a:ext cx="60782"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3B3A523-589B-7EDB-23F9-B28B189A66B0}"/>
              </a:ext>
            </a:extLst>
          </p:cNvPr>
          <p:cNvCxnSpPr>
            <a:cxnSpLocks/>
          </p:cNvCxnSpPr>
          <p:nvPr/>
        </p:nvCxnSpPr>
        <p:spPr>
          <a:xfrm>
            <a:off x="2438667" y="3489932"/>
            <a:ext cx="60782"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49F0F82-54B1-7A14-2734-6A1A117B9AED}"/>
              </a:ext>
            </a:extLst>
          </p:cNvPr>
          <p:cNvCxnSpPr>
            <a:cxnSpLocks/>
          </p:cNvCxnSpPr>
          <p:nvPr/>
        </p:nvCxnSpPr>
        <p:spPr>
          <a:xfrm>
            <a:off x="2438578" y="3421820"/>
            <a:ext cx="60782"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CD4063B-30D5-7A7C-A29A-AEED9584590E}"/>
              </a:ext>
            </a:extLst>
          </p:cNvPr>
          <p:cNvCxnSpPr>
            <a:cxnSpLocks/>
          </p:cNvCxnSpPr>
          <p:nvPr/>
        </p:nvCxnSpPr>
        <p:spPr>
          <a:xfrm>
            <a:off x="2453729" y="3412295"/>
            <a:ext cx="60782"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078A18-B5AA-93B8-82CD-53661BFF842E}"/>
              </a:ext>
            </a:extLst>
          </p:cNvPr>
          <p:cNvCxnSpPr>
            <a:cxnSpLocks/>
          </p:cNvCxnSpPr>
          <p:nvPr/>
        </p:nvCxnSpPr>
        <p:spPr>
          <a:xfrm>
            <a:off x="2444204" y="3416105"/>
            <a:ext cx="60782"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C3BF9C3-7DC0-5B8F-F631-02A74AD26CE8}"/>
              </a:ext>
            </a:extLst>
          </p:cNvPr>
          <p:cNvCxnSpPr>
            <a:cxnSpLocks/>
          </p:cNvCxnSpPr>
          <p:nvPr/>
        </p:nvCxnSpPr>
        <p:spPr>
          <a:xfrm>
            <a:off x="2442477" y="3412295"/>
            <a:ext cx="60782"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E7A35D36-8BB4-E935-128F-BE6C40FD28FC}"/>
              </a:ext>
            </a:extLst>
          </p:cNvPr>
          <p:cNvSpPr/>
          <p:nvPr/>
        </p:nvSpPr>
        <p:spPr>
          <a:xfrm>
            <a:off x="2688069" y="3375495"/>
            <a:ext cx="10800" cy="18000"/>
          </a:xfrm>
          <a:prstGeom prst="rect">
            <a:avLst/>
          </a:prstGeom>
          <a:solidFill>
            <a:srgbClr val="016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5" name="Rectangle 74">
            <a:extLst>
              <a:ext uri="{FF2B5EF4-FFF2-40B4-BE49-F238E27FC236}">
                <a16:creationId xmlns:a16="http://schemas.microsoft.com/office/drawing/2014/main" id="{677B696F-985F-51E3-51DD-31FA8F2EE79D}"/>
              </a:ext>
            </a:extLst>
          </p:cNvPr>
          <p:cNvSpPr/>
          <p:nvPr/>
        </p:nvSpPr>
        <p:spPr>
          <a:xfrm>
            <a:off x="2685680" y="3366495"/>
            <a:ext cx="10800" cy="18000"/>
          </a:xfrm>
          <a:prstGeom prst="rect">
            <a:avLst/>
          </a:prstGeom>
          <a:solidFill>
            <a:srgbClr val="016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6" name="Rectangle 75">
            <a:extLst>
              <a:ext uri="{FF2B5EF4-FFF2-40B4-BE49-F238E27FC236}">
                <a16:creationId xmlns:a16="http://schemas.microsoft.com/office/drawing/2014/main" id="{ACA7A294-A646-FA64-DA60-A2B924AB989C}"/>
              </a:ext>
            </a:extLst>
          </p:cNvPr>
          <p:cNvSpPr/>
          <p:nvPr/>
        </p:nvSpPr>
        <p:spPr>
          <a:xfrm>
            <a:off x="2677270" y="3370379"/>
            <a:ext cx="10800" cy="18000"/>
          </a:xfrm>
          <a:prstGeom prst="rect">
            <a:avLst/>
          </a:prstGeom>
          <a:solidFill>
            <a:srgbClr val="016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7" name="Rectangle 76">
            <a:extLst>
              <a:ext uri="{FF2B5EF4-FFF2-40B4-BE49-F238E27FC236}">
                <a16:creationId xmlns:a16="http://schemas.microsoft.com/office/drawing/2014/main" id="{EECE67C6-4732-A8F2-382C-D5EF81241B76}"/>
              </a:ext>
            </a:extLst>
          </p:cNvPr>
          <p:cNvSpPr/>
          <p:nvPr/>
        </p:nvSpPr>
        <p:spPr>
          <a:xfrm>
            <a:off x="2685680" y="3378474"/>
            <a:ext cx="10800" cy="18000"/>
          </a:xfrm>
          <a:prstGeom prst="rect">
            <a:avLst/>
          </a:prstGeom>
          <a:solidFill>
            <a:srgbClr val="016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Rectangle 77">
            <a:extLst>
              <a:ext uri="{FF2B5EF4-FFF2-40B4-BE49-F238E27FC236}">
                <a16:creationId xmlns:a16="http://schemas.microsoft.com/office/drawing/2014/main" id="{E7951ACF-CC90-1C82-EDC9-C3E487D89E20}"/>
              </a:ext>
            </a:extLst>
          </p:cNvPr>
          <p:cNvSpPr/>
          <p:nvPr/>
        </p:nvSpPr>
        <p:spPr>
          <a:xfrm>
            <a:off x="2673383" y="3376985"/>
            <a:ext cx="10800" cy="18000"/>
          </a:xfrm>
          <a:prstGeom prst="rect">
            <a:avLst/>
          </a:prstGeom>
          <a:solidFill>
            <a:srgbClr val="016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3" name="Group 2">
            <a:extLst>
              <a:ext uri="{FF2B5EF4-FFF2-40B4-BE49-F238E27FC236}">
                <a16:creationId xmlns:a16="http://schemas.microsoft.com/office/drawing/2014/main" id="{2DC85D39-C862-E7BC-0164-05C901088890}"/>
              </a:ext>
            </a:extLst>
          </p:cNvPr>
          <p:cNvGrpSpPr/>
          <p:nvPr/>
        </p:nvGrpSpPr>
        <p:grpSpPr>
          <a:xfrm>
            <a:off x="0" y="0"/>
            <a:ext cx="12192000" cy="584775"/>
            <a:chOff x="0" y="0"/>
            <a:chExt cx="12192000" cy="584775"/>
          </a:xfrm>
        </p:grpSpPr>
        <p:sp>
          <p:nvSpPr>
            <p:cNvPr id="4" name="TextBox 3">
              <a:extLst>
                <a:ext uri="{FF2B5EF4-FFF2-40B4-BE49-F238E27FC236}">
                  <a16:creationId xmlns:a16="http://schemas.microsoft.com/office/drawing/2014/main" id="{DA12B3A2-4736-E705-C2BF-F9882FD48B68}"/>
                </a:ext>
              </a:extLst>
            </p:cNvPr>
            <p:cNvSpPr txBox="1"/>
            <p:nvPr/>
          </p:nvSpPr>
          <p:spPr>
            <a:xfrm>
              <a:off x="0" y="0"/>
              <a:ext cx="12192000" cy="584775"/>
            </a:xfrm>
            <a:prstGeom prst="rect">
              <a:avLst/>
            </a:prstGeom>
            <a:noFill/>
          </p:spPr>
          <p:txBody>
            <a:bodyPr wrap="square" rtlCol="0">
              <a:spAutoFit/>
            </a:bodyPr>
            <a:lstStyle/>
            <a:p>
              <a:r>
                <a:rPr lang="en-US" sz="3200" dirty="0"/>
                <a:t>Issue 1: Recommendations.</a:t>
              </a:r>
              <a:endParaRPr lang="da-DK" sz="3200" dirty="0"/>
            </a:p>
          </p:txBody>
        </p:sp>
        <p:cxnSp>
          <p:nvCxnSpPr>
            <p:cNvPr id="7" name="Straight Connector 6">
              <a:extLst>
                <a:ext uri="{FF2B5EF4-FFF2-40B4-BE49-F238E27FC236}">
                  <a16:creationId xmlns:a16="http://schemas.microsoft.com/office/drawing/2014/main" id="{E47B24A1-210A-861F-4061-281CA06054F0}"/>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80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9867A6-6296-563C-E36B-DD562D13D92D}"/>
              </a:ext>
            </a:extLst>
          </p:cNvPr>
          <p:cNvSpPr/>
          <p:nvPr/>
        </p:nvSpPr>
        <p:spPr>
          <a:xfrm>
            <a:off x="6854883" y="6511855"/>
            <a:ext cx="3906950" cy="262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21" name="Group 20">
            <a:extLst>
              <a:ext uri="{FF2B5EF4-FFF2-40B4-BE49-F238E27FC236}">
                <a16:creationId xmlns:a16="http://schemas.microsoft.com/office/drawing/2014/main" id="{F3F3FCF8-A49A-B0FC-651F-3A4AE3F189B9}"/>
              </a:ext>
            </a:extLst>
          </p:cNvPr>
          <p:cNvGrpSpPr/>
          <p:nvPr/>
        </p:nvGrpSpPr>
        <p:grpSpPr>
          <a:xfrm>
            <a:off x="2029800" y="2938345"/>
            <a:ext cx="8132400" cy="3906000"/>
            <a:chOff x="1007121" y="2836506"/>
            <a:chExt cx="10177758" cy="4053385"/>
          </a:xfrm>
        </p:grpSpPr>
        <p:pic>
          <p:nvPicPr>
            <p:cNvPr id="22" name="Picture 21">
              <a:extLst>
                <a:ext uri="{FF2B5EF4-FFF2-40B4-BE49-F238E27FC236}">
                  <a16:creationId xmlns:a16="http://schemas.microsoft.com/office/drawing/2014/main" id="{B94AE1A6-CA67-2BA0-6997-1E5730BF30E1}"/>
                </a:ext>
              </a:extLst>
            </p:cNvPr>
            <p:cNvPicPr>
              <a:picLocks noChangeAspect="1"/>
            </p:cNvPicPr>
            <p:nvPr/>
          </p:nvPicPr>
          <p:blipFill rotWithShape="1">
            <a:blip r:embed="rId2"/>
            <a:srcRect l="1197" t="6938" r="51968" b="6833"/>
            <a:stretch/>
          </p:blipFill>
          <p:spPr>
            <a:xfrm>
              <a:off x="1007121" y="2836506"/>
              <a:ext cx="10177758" cy="4021494"/>
            </a:xfrm>
            <a:prstGeom prst="rect">
              <a:avLst/>
            </a:prstGeom>
          </p:spPr>
        </p:pic>
        <p:pic>
          <p:nvPicPr>
            <p:cNvPr id="23" name="Picture 22">
              <a:extLst>
                <a:ext uri="{FF2B5EF4-FFF2-40B4-BE49-F238E27FC236}">
                  <a16:creationId xmlns:a16="http://schemas.microsoft.com/office/drawing/2014/main" id="{08700C8B-FE63-0F14-EA2D-A88C08C96874}"/>
                </a:ext>
              </a:extLst>
            </p:cNvPr>
            <p:cNvPicPr>
              <a:picLocks noChangeAspect="1"/>
            </p:cNvPicPr>
            <p:nvPr/>
          </p:nvPicPr>
          <p:blipFill rotWithShape="1">
            <a:blip r:embed="rId3"/>
            <a:srcRect t="1" b="1439"/>
            <a:stretch/>
          </p:blipFill>
          <p:spPr>
            <a:xfrm>
              <a:off x="1150689" y="2874852"/>
              <a:ext cx="9890620" cy="3524446"/>
            </a:xfrm>
            <a:prstGeom prst="rect">
              <a:avLst/>
            </a:prstGeom>
          </p:spPr>
        </p:pic>
        <p:sp>
          <p:nvSpPr>
            <p:cNvPr id="24" name="Rectangle 23">
              <a:extLst>
                <a:ext uri="{FF2B5EF4-FFF2-40B4-BE49-F238E27FC236}">
                  <a16:creationId xmlns:a16="http://schemas.microsoft.com/office/drawing/2014/main" id="{28BA14DE-681E-84BC-7C11-4A8BFE6A59BB}"/>
                </a:ext>
              </a:extLst>
            </p:cNvPr>
            <p:cNvSpPr/>
            <p:nvPr/>
          </p:nvSpPr>
          <p:spPr>
            <a:xfrm>
              <a:off x="6979920" y="6517886"/>
              <a:ext cx="4152830" cy="271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B6BDEB3E-343B-C314-D536-D59BA157FF72}"/>
                </a:ext>
              </a:extLst>
            </p:cNvPr>
            <p:cNvSpPr txBox="1"/>
            <p:nvPr/>
          </p:nvSpPr>
          <p:spPr>
            <a:xfrm>
              <a:off x="1007121" y="6475916"/>
              <a:ext cx="3116580" cy="413975"/>
            </a:xfrm>
            <a:prstGeom prst="rect">
              <a:avLst/>
            </a:prstGeom>
            <a:noFill/>
          </p:spPr>
          <p:txBody>
            <a:bodyPr wrap="square" rtlCol="0">
              <a:spAutoFit/>
            </a:bodyPr>
            <a:lstStyle/>
            <a:p>
              <a:r>
                <a:rPr lang="en-US" sz="2000" b="1" dirty="0"/>
                <a:t>Re-design.</a:t>
              </a:r>
              <a:endParaRPr lang="da-DK" sz="2000" b="1" dirty="0"/>
            </a:p>
          </p:txBody>
        </p:sp>
      </p:grpSp>
      <p:sp>
        <p:nvSpPr>
          <p:cNvPr id="2" name="Slide Number Placeholder 1">
            <a:extLst>
              <a:ext uri="{FF2B5EF4-FFF2-40B4-BE49-F238E27FC236}">
                <a16:creationId xmlns:a16="http://schemas.microsoft.com/office/drawing/2014/main" id="{3FC6CB28-F338-564F-CBC2-E65728142596}"/>
              </a:ext>
            </a:extLst>
          </p:cNvPr>
          <p:cNvSpPr>
            <a:spLocks noGrp="1"/>
          </p:cNvSpPr>
          <p:nvPr>
            <p:ph type="sldNum" sz="quarter" idx="12"/>
          </p:nvPr>
        </p:nvSpPr>
        <p:spPr/>
        <p:txBody>
          <a:bodyPr/>
          <a:lstStyle/>
          <a:p>
            <a:fld id="{E94DD5AB-1CE1-40A7-9734-04060D4BE779}" type="slidenum">
              <a:rPr lang="da-DK" smtClean="0"/>
              <a:t>7</a:t>
            </a:fld>
            <a:endParaRPr lang="da-DK"/>
          </a:p>
        </p:txBody>
      </p:sp>
      <p:pic>
        <p:nvPicPr>
          <p:cNvPr id="13" name="Picture 12">
            <a:extLst>
              <a:ext uri="{FF2B5EF4-FFF2-40B4-BE49-F238E27FC236}">
                <a16:creationId xmlns:a16="http://schemas.microsoft.com/office/drawing/2014/main" id="{ACF51E1C-98D4-02B6-1AC7-86FE6C93B31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5400000">
            <a:off x="6025375" y="4483936"/>
            <a:ext cx="638136" cy="502603"/>
          </a:xfrm>
          <a:prstGeom prst="rect">
            <a:avLst/>
          </a:prstGeom>
        </p:spPr>
      </p:pic>
      <p:grpSp>
        <p:nvGrpSpPr>
          <p:cNvPr id="31" name="Group 30">
            <a:extLst>
              <a:ext uri="{FF2B5EF4-FFF2-40B4-BE49-F238E27FC236}">
                <a16:creationId xmlns:a16="http://schemas.microsoft.com/office/drawing/2014/main" id="{5AE56350-2D15-DE9C-AC33-0EDD589CC853}"/>
              </a:ext>
            </a:extLst>
          </p:cNvPr>
          <p:cNvGrpSpPr/>
          <p:nvPr/>
        </p:nvGrpSpPr>
        <p:grpSpPr>
          <a:xfrm>
            <a:off x="2171700" y="3183255"/>
            <a:ext cx="7839075" cy="565785"/>
            <a:chOff x="2538790" y="4006602"/>
            <a:chExt cx="7114418" cy="426665"/>
          </a:xfrm>
        </p:grpSpPr>
        <p:sp>
          <p:nvSpPr>
            <p:cNvPr id="8" name="Rectangle 7">
              <a:extLst>
                <a:ext uri="{FF2B5EF4-FFF2-40B4-BE49-F238E27FC236}">
                  <a16:creationId xmlns:a16="http://schemas.microsoft.com/office/drawing/2014/main" id="{7F4C3904-A76E-9231-01AB-92C30D43F23F}"/>
                </a:ext>
              </a:extLst>
            </p:cNvPr>
            <p:cNvSpPr/>
            <p:nvPr/>
          </p:nvSpPr>
          <p:spPr>
            <a:xfrm>
              <a:off x="2538790" y="4006602"/>
              <a:ext cx="7114418" cy="426665"/>
            </a:xfrm>
            <a:prstGeom prst="rect">
              <a:avLst/>
            </a:prstGeom>
            <a:solidFill>
              <a:schemeClr val="bg2">
                <a:lumMod val="90000"/>
              </a:schemeClr>
            </a:solidFill>
            <a:ln>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30" name="Picture 29">
              <a:extLst>
                <a:ext uri="{FF2B5EF4-FFF2-40B4-BE49-F238E27FC236}">
                  <a16:creationId xmlns:a16="http://schemas.microsoft.com/office/drawing/2014/main" id="{91748C80-E2AE-BFED-52DF-EEBBA000C28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863" b="19398" l="2842" r="11608">
                          <a14:foregroundMark x1="3325" y1="12375" x2="3377" y2="12947"/>
                          <a14:foregroundMark x1="3272" y1="12855" x2="3447" y2="12372"/>
                          <a14:foregroundMark x1="3554" y1="12283" x2="3144" y2="12207"/>
                          <a14:foregroundMark x1="5419" y1="13545" x2="5380" y2="14318"/>
                          <a14:foregroundMark x1="5319" y1="13545" x2="5349" y2="14362"/>
                          <a14:foregroundMark x1="5200" y1="10368" x2="5319" y2="13545"/>
                          <a14:foregroundMark x1="10142" y1="16555" x2="10459" y2="17893"/>
                          <a14:foregroundMark x1="10471" y1="16555" x2="10067" y2="18420"/>
                          <a14:foregroundMark x1="10616" y1="15886" x2="10471" y2="16555"/>
                          <a14:foregroundMark x1="11487" y1="11873" x2="11233" y2="13043"/>
                          <a14:foregroundMark x1="10460" y1="16555" x2="10014" y2="18404"/>
                          <a14:foregroundMark x1="10621" y1="15886" x2="10460" y2="16555"/>
                          <a14:foregroundMark x1="10217" y1="16555" x2="10459" y2="17224"/>
                          <a14:foregroundMark x1="10095" y1="16218" x2="10217" y2="16555"/>
                          <a14:foregroundMark x1="9190" y1="13712" x2="9621" y2="14906"/>
                          <a14:foregroundMark x1="10534" y1="16555" x2="10202" y2="17849"/>
                          <a14:foregroundMark x1="10706" y1="15886" x2="10534" y2="16555"/>
                          <a14:foregroundMark x1="10816" y1="15460" x2="10706" y2="15886"/>
                          <a14:foregroundMark x1="5534" y1="14240" x2="5441" y2="13211"/>
                          <a14:foregroundMark x1="3144" y1="12542" x2="3546" y2="12319"/>
                          <a14:foregroundMark x1="3386" y1="14214" x2="3386" y2="14214"/>
                          <a14:foregroundMark x1="3386" y1="14214" x2="3386" y2="14214"/>
                          <a14:foregroundMark x1="3386" y1="14214" x2="3386" y2="14214"/>
                          <a14:foregroundMark x1="3386" y1="14214" x2="3386" y2="14214"/>
                          <a14:foregroundMark x1="3386" y1="14214" x2="3386" y2="14214"/>
                          <a14:foregroundMark x1="3386" y1="14214" x2="3386" y2="14214"/>
                          <a14:foregroundMark x1="3446" y1="14214" x2="3446" y2="14214"/>
                          <a14:foregroundMark x1="3446" y1="14381" x2="3446" y2="14381"/>
                          <a14:foregroundMark x1="3446" y1="14548" x2="3446" y2="14548"/>
                          <a14:foregroundMark x1="3083" y1="14548" x2="3083" y2="14548"/>
                          <a14:foregroundMark x1="3144" y1="14548" x2="3265" y2="14548"/>
                          <a14:foregroundMark x1="3386" y1="14548" x2="3507" y2="14548"/>
                          <a14:foregroundMark x1="3386" y1="14548" x2="3325" y2="14883"/>
                          <a14:backgroundMark x1="10520" y1="13043" x2="10520" y2="13043"/>
                          <a14:backgroundMark x1="10278" y1="11706" x2="10278" y2="11706"/>
                          <a14:backgroundMark x1="9734" y1="16555" x2="9734" y2="16555"/>
                          <a14:backgroundMark x1="9613" y1="15886" x2="9613" y2="15886"/>
                          <a14:backgroundMark x1="11487" y1="13211" x2="11487" y2="13211"/>
                          <a14:backgroundMark x1="11729" y1="12876" x2="11729" y2="12876"/>
                          <a14:backgroundMark x1="9613" y1="15552" x2="9613" y2="15552"/>
                          <a14:backgroundMark x1="9613" y1="15552" x2="9613" y2="15552"/>
                          <a14:backgroundMark x1="9734" y1="15886" x2="9734" y2="15719"/>
                          <a14:backgroundMark x1="9734" y1="15719" x2="9613" y2="15217"/>
                          <a14:backgroundMark x1="9734" y1="15552" x2="9734" y2="15552"/>
                          <a14:backgroundMark x1="9553" y1="15050" x2="9855" y2="16555"/>
                          <a14:backgroundMark x1="9855" y1="16722" x2="9855" y2="16722"/>
                          <a14:backgroundMark x1="11669" y1="13712" x2="11669" y2="13712"/>
                          <a14:backgroundMark x1="11608" y1="13211" x2="11245" y2="15886"/>
                          <a14:backgroundMark x1="11669" y1="12542" x2="11669" y2="13211"/>
                          <a14:backgroundMark x1="9734" y1="15217" x2="9613" y2="15050"/>
                          <a14:backgroundMark x1="9613" y1="15050" x2="9432" y2="14214"/>
                          <a14:backgroundMark x1="3872" y1="12959" x2="4353" y2="12876"/>
                          <a14:backgroundMark x1="3737" y1="13545" x2="3930" y2="13545"/>
                          <a14:backgroundMark x1="3748" y1="13378" x2="4353" y2="13545"/>
                          <a14:backgroundMark x1="6288" y1="15719" x2="6227" y2="15552"/>
                          <a14:backgroundMark x1="6046" y1="13545" x2="6046" y2="13545"/>
                          <a14:backgroundMark x1="6409" y1="13545" x2="5865" y2="14381"/>
                          <a14:backgroundMark x1="6046" y1="14381" x2="5865" y2="13378"/>
                          <a14:backgroundMark x1="5683" y1="15050" x2="5804" y2="15886"/>
                          <a14:backgroundMark x1="5562" y1="14381" x2="5683" y2="13043"/>
                          <a14:backgroundMark x1="5744" y1="14548" x2="6046" y2="15886"/>
                          <a14:backgroundMark x1="6348" y1="13545" x2="6469" y2="13043"/>
                          <a14:backgroundMark x1="6348" y1="12542" x2="6046" y2="12876"/>
                          <a14:backgroundMark x1="6469" y1="13043" x2="6409" y2="12040"/>
                          <a14:backgroundMark x1="6530" y1="13043" x2="5925" y2="12876"/>
                          <a14:backgroundMark x1="6409" y1="12876" x2="6711" y2="14381"/>
                          <a14:backgroundMark x1="7920" y1="15719" x2="8404" y2="15217"/>
                          <a14:backgroundMark x1="8283" y1="15217" x2="8283" y2="15719"/>
                          <a14:backgroundMark x1="8404" y1="16054" x2="8585" y2="16054"/>
                          <a14:backgroundMark x1="8585" y1="15552" x2="8464" y2="16221"/>
                          <a14:backgroundMark x1="8464" y1="13043" x2="8162" y2="13043"/>
                          <a14:backgroundMark x1="8343" y1="13043" x2="8404" y2="13043"/>
                          <a14:backgroundMark x1="8525" y1="13043" x2="8404" y2="12709"/>
                          <a14:backgroundMark x1="6590" y1="10702" x2="7074" y2="11204"/>
                          <a14:backgroundMark x1="3628" y1="10033" x2="3567" y2="10368"/>
                          <a14:backgroundMark x1="3567" y1="10368" x2="3567" y2="10870"/>
                          <a14:backgroundMark x1="3567" y1="11037" x2="3386" y2="11204"/>
                          <a14:backgroundMark x1="2842" y1="10702" x2="2842" y2="11873"/>
                        </a14:backgroundRemoval>
                      </a14:imgEffect>
                    </a14:imgLayer>
                  </a14:imgProps>
                </a:ext>
              </a:extLst>
            </a:blip>
            <a:srcRect l="2547" t="7516" r="88281" b="78792"/>
            <a:stretch/>
          </p:blipFill>
          <p:spPr>
            <a:xfrm>
              <a:off x="2726851" y="4042796"/>
              <a:ext cx="658710" cy="355667"/>
            </a:xfrm>
            <a:prstGeom prst="rect">
              <a:avLst/>
            </a:prstGeom>
          </p:spPr>
        </p:pic>
        <p:pic>
          <p:nvPicPr>
            <p:cNvPr id="5" name="Picture 4">
              <a:extLst>
                <a:ext uri="{FF2B5EF4-FFF2-40B4-BE49-F238E27FC236}">
                  <a16:creationId xmlns:a16="http://schemas.microsoft.com/office/drawing/2014/main" id="{ECCE6B0A-D2D4-4258-1EDF-E3699D75337E}"/>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8863" b="19565" l="19347" r="77025">
                          <a14:foregroundMark x1="19407" y1="18246" x2="19407" y2="18729"/>
                          <a14:foregroundMark x1="74305" y1="11706" x2="77025" y2="12876"/>
                          <a14:backgroundMark x1="19407" y1="19398" x2="19347" y2="19231"/>
                          <a14:backgroundMark x1="19407" y1="19398" x2="19287" y2="19231"/>
                          <a14:backgroundMark x1="19287" y1="18729" x2="19589" y2="18729"/>
                          <a14:backgroundMark x1="19287" y1="18896" x2="19166" y2="17893"/>
                          <a14:backgroundMark x1="19105" y1="16890" x2="19105" y2="16890"/>
                          <a14:backgroundMark x1="19045" y1="19732" x2="19045" y2="9365"/>
                          <a14:backgroundMark x1="19105" y1="9197" x2="19045" y2="18227"/>
                        </a14:backgroundRemoval>
                      </a14:imgEffect>
                    </a14:imgLayer>
                  </a14:imgProps>
                </a:ext>
              </a:extLst>
            </a:blip>
            <a:srcRect l="18942" t="7516" r="21243" b="78792"/>
            <a:stretch/>
          </p:blipFill>
          <p:spPr>
            <a:xfrm>
              <a:off x="3903597" y="4054406"/>
              <a:ext cx="4295728" cy="355667"/>
            </a:xfrm>
            <a:prstGeom prst="rect">
              <a:avLst/>
            </a:prstGeom>
          </p:spPr>
        </p:pic>
        <p:pic>
          <p:nvPicPr>
            <p:cNvPr id="6" name="Picture 5">
              <a:extLst>
                <a:ext uri="{FF2B5EF4-FFF2-40B4-BE49-F238E27FC236}">
                  <a16:creationId xmlns:a16="http://schemas.microsoft.com/office/drawing/2014/main" id="{22C94F7A-4E7B-8336-B730-AD490D0A08ED}"/>
                </a:ext>
              </a:extLst>
            </p:cNvPr>
            <p:cNvPicPr>
              <a:picLocks noChangeAspect="1"/>
            </p:cNvPicPr>
            <p:nvPr/>
          </p:nvPicPr>
          <p:blipFill rotWithShape="1">
            <a:blip r:embed="rId10">
              <a:extLst>
                <a:ext uri="{BEBA8EAE-BF5A-486C-A8C5-ECC9F3942E4B}">
                  <a14:imgProps xmlns:a14="http://schemas.microsoft.com/office/drawing/2010/main">
                    <a14:imgLayer r:embed="rId9">
                      <a14:imgEffect>
                        <a14:backgroundRemoval t="8863" b="19398" l="79323" r="96312">
                          <a14:foregroundMark x1="92503" y1="14381" x2="95889" y2="14381"/>
                          <a14:foregroundMark x1="95889" y1="14381" x2="92443" y2="13712"/>
                          <a14:foregroundMark x1="92382" y1="14381" x2="95163" y2="14214"/>
                          <a14:foregroundMark x1="95828" y1="14883" x2="93108" y2="13211"/>
                          <a14:foregroundMark x1="95647" y1="14047" x2="93470" y2="14214"/>
                          <a14:foregroundMark x1="95828" y1="14047" x2="93833" y2="14047"/>
                          <a14:foregroundMark x1="95707" y1="13545" x2="94438" y2="13378"/>
                          <a14:foregroundMark x1="96010" y1="13378" x2="96312" y2="13545"/>
                          <a14:foregroundMark x1="96131" y1="15217" x2="96131" y2="15217"/>
                          <a14:foregroundMark x1="96131" y1="14548" x2="96131" y2="14548"/>
                          <a14:foregroundMark x1="96131" y1="14548" x2="96131" y2="14548"/>
                          <a14:foregroundMark x1="96131" y1="14047" x2="96131" y2="14047"/>
                          <a14:foregroundMark x1="96070" y1="13545" x2="96070" y2="13545"/>
                          <a14:foregroundMark x1="96070" y1="13545" x2="96070" y2="13545"/>
                          <a14:foregroundMark x1="95768" y1="13545" x2="95768" y2="13545"/>
                          <a14:foregroundMark x1="95224" y1="13545" x2="95224" y2="13545"/>
                          <a14:foregroundMark x1="94921" y1="13545" x2="94921" y2="13545"/>
                          <a14:foregroundMark x1="94377" y1="13545" x2="94377" y2="13545"/>
                          <a14:foregroundMark x1="93894" y1="13545" x2="93894" y2="13545"/>
                          <a14:foregroundMark x1="93894" y1="13545" x2="93894" y2="13545"/>
                          <a14:foregroundMark x1="93773" y1="13545" x2="93773" y2="13545"/>
                          <a14:foregroundMark x1="93531" y1="13545" x2="93531" y2="13545"/>
                          <a14:foregroundMark x1="93349" y1="13545" x2="93349" y2="13545"/>
                          <a14:foregroundMark x1="93349" y1="13545" x2="93349" y2="13545"/>
                          <a14:foregroundMark x1="93047" y1="13545" x2="92866" y2="13545"/>
                          <a14:foregroundMark x1="92624" y1="13545" x2="92624" y2="13545"/>
                          <a14:foregroundMark x1="92443" y1="13545" x2="92443" y2="13545"/>
                          <a14:foregroundMark x1="92443" y1="13545" x2="92443" y2="13545"/>
                          <a14:foregroundMark x1="92443" y1="13545" x2="92443" y2="13545"/>
                          <a14:foregroundMark x1="92745" y1="13378" x2="92926" y2="13211"/>
                          <a14:foregroundMark x1="92987" y1="13211" x2="92987" y2="13211"/>
                          <a14:foregroundMark x1="93047" y1="13211" x2="93047" y2="13211"/>
                          <a14:foregroundMark x1="94800" y1="16054" x2="94800" y2="16054"/>
                          <a14:foregroundMark x1="94800" y1="15719" x2="94800" y2="15719"/>
                          <a14:foregroundMark x1="95103" y1="14883" x2="95103" y2="14883"/>
                          <a14:foregroundMark x1="94740" y1="14883" x2="94498" y2="14883"/>
                          <a14:foregroundMark x1="93954" y1="14716" x2="93773" y2="14716"/>
                          <a14:foregroundMark x1="93591" y1="14716" x2="93410" y2="14716"/>
                          <a14:foregroundMark x1="93289" y1="14716" x2="93047" y2="14716"/>
                          <a14:foregroundMark x1="92624" y1="14716" x2="92624" y2="14716"/>
                          <a14:foregroundMark x1="92443" y1="14716" x2="92443" y2="14716"/>
                          <a14:foregroundMark x1="86276" y1="13880" x2="87062" y2="13880"/>
                          <a14:foregroundMark x1="87848" y1="13880" x2="87848" y2="13880"/>
                          <a14:foregroundMark x1="79323" y1="13545" x2="79323" y2="13545"/>
                        </a14:backgroundRemoval>
                      </a14:imgEffect>
                    </a14:imgLayer>
                  </a14:imgProps>
                </a:ext>
              </a:extLst>
            </a:blip>
            <a:srcRect l="78765" t="7516" r="8092" b="78792"/>
            <a:stretch/>
          </p:blipFill>
          <p:spPr>
            <a:xfrm>
              <a:off x="8199325" y="4054406"/>
              <a:ext cx="943897" cy="355667"/>
            </a:xfrm>
            <a:prstGeom prst="rect">
              <a:avLst/>
            </a:prstGeom>
          </p:spPr>
        </p:pic>
        <p:sp>
          <p:nvSpPr>
            <p:cNvPr id="20" name="TextBox 19">
              <a:extLst>
                <a:ext uri="{FF2B5EF4-FFF2-40B4-BE49-F238E27FC236}">
                  <a16:creationId xmlns:a16="http://schemas.microsoft.com/office/drawing/2014/main" id="{61E95E50-9EFA-5A07-C303-F68BB854F525}"/>
                </a:ext>
              </a:extLst>
            </p:cNvPr>
            <p:cNvSpPr txBox="1"/>
            <p:nvPr/>
          </p:nvSpPr>
          <p:spPr>
            <a:xfrm>
              <a:off x="3356888" y="4081434"/>
              <a:ext cx="457176" cy="276999"/>
            </a:xfrm>
            <a:prstGeom prst="rect">
              <a:avLst/>
            </a:prstGeom>
            <a:noFill/>
          </p:spPr>
          <p:txBody>
            <a:bodyPr wrap="none" rtlCol="0">
              <a:spAutoFit/>
            </a:bodyPr>
            <a:lstStyle/>
            <a:p>
              <a:r>
                <a:rPr lang="en-US" sz="600" dirty="0"/>
                <a:t>Shop by</a:t>
              </a:r>
              <a:br>
                <a:rPr lang="en-US" sz="600" dirty="0"/>
              </a:br>
              <a:r>
                <a:rPr lang="en-US" sz="600" dirty="0"/>
                <a:t>category</a:t>
              </a:r>
              <a:endParaRPr lang="da-DK" sz="600" dirty="0"/>
            </a:p>
          </p:txBody>
        </p:sp>
        <p:pic>
          <p:nvPicPr>
            <p:cNvPr id="26" name="Picture 25">
              <a:extLst>
                <a:ext uri="{FF2B5EF4-FFF2-40B4-BE49-F238E27FC236}">
                  <a16:creationId xmlns:a16="http://schemas.microsoft.com/office/drawing/2014/main" id="{D36BB740-717E-7402-E188-84C206EAA5B6}"/>
                </a:ext>
              </a:extLst>
            </p:cNvPr>
            <p:cNvPicPr>
              <a:picLocks noChangeAspect="1"/>
            </p:cNvPicPr>
            <p:nvPr/>
          </p:nvPicPr>
          <p:blipFill rotWithShape="1">
            <a:blip r:embed="rId11">
              <a:extLst>
                <a:ext uri="{BEBA8EAE-BF5A-486C-A8C5-ECC9F3942E4B}">
                  <a14:imgProps xmlns:a14="http://schemas.microsoft.com/office/drawing/2010/main">
                    <a14:imgLayer r:embed="rId9">
                      <a14:imgEffect>
                        <a14:backgroundRemoval t="12547" b="15701" l="17451" r="18434">
                          <a14:foregroundMark x1="17619" y1="13416" x2="17937" y2="13475"/>
                          <a14:backgroundMark x1="17956" y1="13545" x2="17956" y2="13545"/>
                          <a14:backgroundMark x1="17715" y1="13378" x2="17715" y2="13378"/>
                          <a14:backgroundMark x1="18077" y1="13378" x2="18077" y2="13378"/>
                          <a14:backgroundMark x1="17775" y1="15385" x2="17836" y2="15385"/>
                          <a14:backgroundMark x1="17473" y1="12876" x2="17533" y2="13043"/>
                          <a14:backgroundMark x1="17594" y1="12876" x2="17654" y2="13043"/>
                          <a14:backgroundMark x1="17654" y1="13211" x2="17654" y2="13211"/>
                          <a14:backgroundMark x1="17654" y1="13211" x2="17654" y2="13211"/>
                          <a14:backgroundMark x1="17533" y1="13043" x2="17473" y2="13043"/>
                          <a14:backgroundMark x1="17473" y1="13043" x2="17473" y2="13043"/>
                          <a14:backgroundMark x1="18077" y1="13043" x2="18198" y2="13211"/>
                          <a14:backgroundMark x1="18077" y1="13378" x2="18077" y2="13378"/>
                          <a14:backgroundMark x1="18077" y1="13378" x2="18259" y2="12876"/>
                          <a14:backgroundMark x1="18319" y1="13043" x2="18380" y2="13211"/>
                        </a14:backgroundRemoval>
                      </a14:imgEffect>
                    </a14:imgLayer>
                  </a14:imgProps>
                </a:ext>
              </a:extLst>
            </a:blip>
            <a:srcRect l="17328" t="12153" r="81443" b="83905"/>
            <a:stretch/>
          </p:blipFill>
          <p:spPr>
            <a:xfrm>
              <a:off x="3729995" y="4141516"/>
              <a:ext cx="168138" cy="181446"/>
            </a:xfrm>
            <a:prstGeom prst="rect">
              <a:avLst/>
            </a:prstGeom>
          </p:spPr>
        </p:pic>
        <p:sp>
          <p:nvSpPr>
            <p:cNvPr id="27" name="TextBox 26">
              <a:extLst>
                <a:ext uri="{FF2B5EF4-FFF2-40B4-BE49-F238E27FC236}">
                  <a16:creationId xmlns:a16="http://schemas.microsoft.com/office/drawing/2014/main" id="{3B5ACE7B-F671-40A6-7702-EF9CF2E5306D}"/>
                </a:ext>
              </a:extLst>
            </p:cNvPr>
            <p:cNvSpPr txBox="1"/>
            <p:nvPr/>
          </p:nvSpPr>
          <p:spPr>
            <a:xfrm>
              <a:off x="9066278" y="4114994"/>
              <a:ext cx="534121" cy="200055"/>
            </a:xfrm>
            <a:prstGeom prst="rect">
              <a:avLst/>
            </a:prstGeom>
            <a:noFill/>
          </p:spPr>
          <p:txBody>
            <a:bodyPr wrap="none" rtlCol="0">
              <a:spAutoFit/>
            </a:bodyPr>
            <a:lstStyle/>
            <a:p>
              <a:r>
                <a:rPr lang="en-US" sz="700" dirty="0"/>
                <a:t>advanced</a:t>
              </a:r>
              <a:endParaRPr lang="da-DK" sz="700" dirty="0"/>
            </a:p>
          </p:txBody>
        </p:sp>
      </p:grpSp>
      <p:pic>
        <p:nvPicPr>
          <p:cNvPr id="3" name="Picture 2">
            <a:extLst>
              <a:ext uri="{FF2B5EF4-FFF2-40B4-BE49-F238E27FC236}">
                <a16:creationId xmlns:a16="http://schemas.microsoft.com/office/drawing/2014/main" id="{A860D36A-1C18-4BA6-C800-BAFF37481032}"/>
              </a:ext>
            </a:extLst>
          </p:cNvPr>
          <p:cNvPicPr>
            <a:picLocks noChangeAspect="1"/>
          </p:cNvPicPr>
          <p:nvPr/>
        </p:nvPicPr>
        <p:blipFill>
          <a:blip r:embed="rId12">
            <a:extLst>
              <a:ext uri="{BEBA8EAE-BF5A-486C-A8C5-ECC9F3942E4B}">
                <a14:imgProps xmlns:a14="http://schemas.microsoft.com/office/drawing/2010/main">
                  <a14:imgLayer r:embed="rId13">
                    <a14:imgEffect>
                      <a14:artisticBlur/>
                    </a14:imgEffect>
                  </a14:imgLayer>
                </a14:imgProps>
              </a:ext>
            </a:extLst>
          </a:blip>
          <a:stretch>
            <a:fillRect/>
          </a:stretch>
        </p:blipFill>
        <p:spPr>
          <a:xfrm>
            <a:off x="2117334" y="2991992"/>
            <a:ext cx="7902966" cy="3396294"/>
          </a:xfrm>
          <a:prstGeom prst="rect">
            <a:avLst/>
          </a:prstGeom>
        </p:spPr>
      </p:pic>
      <p:sp>
        <p:nvSpPr>
          <p:cNvPr id="4" name="TextBox 3">
            <a:extLst>
              <a:ext uri="{FF2B5EF4-FFF2-40B4-BE49-F238E27FC236}">
                <a16:creationId xmlns:a16="http://schemas.microsoft.com/office/drawing/2014/main" id="{0D0527BF-FD90-9C9A-D3DA-7BF2F57F8813}"/>
              </a:ext>
            </a:extLst>
          </p:cNvPr>
          <p:cNvSpPr txBox="1"/>
          <p:nvPr/>
        </p:nvSpPr>
        <p:spPr>
          <a:xfrm>
            <a:off x="96967" y="645177"/>
            <a:ext cx="12074077" cy="2185214"/>
          </a:xfrm>
          <a:prstGeom prst="rect">
            <a:avLst/>
          </a:prstGeom>
          <a:noFill/>
        </p:spPr>
        <p:txBody>
          <a:bodyPr wrap="square" rtlCol="0">
            <a:spAutoFit/>
          </a:bodyPr>
          <a:lstStyle/>
          <a:p>
            <a:r>
              <a:rPr lang="en-US" sz="2200" b="1" dirty="0"/>
              <a:t>Recommendations to help navigate the front page.</a:t>
            </a:r>
          </a:p>
          <a:p>
            <a:endParaRPr lang="en-US" sz="2200" b="1" dirty="0"/>
          </a:p>
          <a:p>
            <a:r>
              <a:rPr lang="en-US" u="sng" dirty="0"/>
              <a:t>Add visual contrast to help distinguish the upper panel from the search menu and the lower panel.</a:t>
            </a:r>
          </a:p>
          <a:p>
            <a:endParaRPr lang="en-US" u="sng" dirty="0"/>
          </a:p>
          <a:p>
            <a:pPr marL="285750" indent="-285750">
              <a:buSzPct val="150000"/>
              <a:buFont typeface="Arial" panose="020B0604020202020204" pitchFamily="34" charset="0"/>
              <a:buChar char="•"/>
            </a:pPr>
            <a:r>
              <a:rPr lang="en-US" sz="1400" dirty="0"/>
              <a:t>Adding a contrasting layer on top of the search bar creates a clear visual distinction between the top panel, the search bar and the search category section. This might help users clearly distinguishing these different features.</a:t>
            </a:r>
          </a:p>
          <a:p>
            <a:pPr marL="285750" indent="-285750">
              <a:buSzPct val="150000"/>
              <a:buFont typeface="Arial" panose="020B0604020202020204" pitchFamily="34" charset="0"/>
              <a:buChar char="•"/>
            </a:pPr>
            <a:endParaRPr lang="en-US" sz="1400" dirty="0"/>
          </a:p>
          <a:p>
            <a:pPr>
              <a:buSzPct val="150000"/>
            </a:pPr>
            <a:endParaRPr lang="en-US" sz="1400" dirty="0"/>
          </a:p>
        </p:txBody>
      </p:sp>
      <p:grpSp>
        <p:nvGrpSpPr>
          <p:cNvPr id="7" name="Group 6">
            <a:extLst>
              <a:ext uri="{FF2B5EF4-FFF2-40B4-BE49-F238E27FC236}">
                <a16:creationId xmlns:a16="http://schemas.microsoft.com/office/drawing/2014/main" id="{6525297B-DA16-D860-8AE4-1E12E489EEC2}"/>
              </a:ext>
            </a:extLst>
          </p:cNvPr>
          <p:cNvGrpSpPr/>
          <p:nvPr/>
        </p:nvGrpSpPr>
        <p:grpSpPr>
          <a:xfrm>
            <a:off x="0" y="0"/>
            <a:ext cx="12192000" cy="584775"/>
            <a:chOff x="0" y="0"/>
            <a:chExt cx="12192000" cy="584775"/>
          </a:xfrm>
        </p:grpSpPr>
        <p:sp>
          <p:nvSpPr>
            <p:cNvPr id="9" name="TextBox 8">
              <a:extLst>
                <a:ext uri="{FF2B5EF4-FFF2-40B4-BE49-F238E27FC236}">
                  <a16:creationId xmlns:a16="http://schemas.microsoft.com/office/drawing/2014/main" id="{112ABB41-8751-B126-B8BF-5D841B38D1E8}"/>
                </a:ext>
              </a:extLst>
            </p:cNvPr>
            <p:cNvSpPr txBox="1"/>
            <p:nvPr/>
          </p:nvSpPr>
          <p:spPr>
            <a:xfrm>
              <a:off x="0" y="0"/>
              <a:ext cx="12192000" cy="584775"/>
            </a:xfrm>
            <a:prstGeom prst="rect">
              <a:avLst/>
            </a:prstGeom>
            <a:noFill/>
          </p:spPr>
          <p:txBody>
            <a:bodyPr wrap="square" rtlCol="0">
              <a:spAutoFit/>
            </a:bodyPr>
            <a:lstStyle/>
            <a:p>
              <a:r>
                <a:rPr lang="en-US" sz="3200" dirty="0"/>
                <a:t>Issue 1: Recommendations (blurred vision test).</a:t>
              </a:r>
              <a:endParaRPr lang="da-DK" sz="3200" dirty="0"/>
            </a:p>
          </p:txBody>
        </p:sp>
        <p:cxnSp>
          <p:nvCxnSpPr>
            <p:cNvPr id="12" name="Straight Connector 11">
              <a:extLst>
                <a:ext uri="{FF2B5EF4-FFF2-40B4-BE49-F238E27FC236}">
                  <a16:creationId xmlns:a16="http://schemas.microsoft.com/office/drawing/2014/main" id="{EA6455A2-9348-1935-23AA-A0923FFDDDE2}"/>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3828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AA4F5E1-CB3D-4D3E-3378-9FE34847BB39}"/>
              </a:ext>
            </a:extLst>
          </p:cNvPr>
          <p:cNvGrpSpPr/>
          <p:nvPr/>
        </p:nvGrpSpPr>
        <p:grpSpPr>
          <a:xfrm>
            <a:off x="2269554" y="3215543"/>
            <a:ext cx="7652893" cy="3660049"/>
            <a:chOff x="2028000" y="3215543"/>
            <a:chExt cx="7652893" cy="3660049"/>
          </a:xfrm>
        </p:grpSpPr>
        <p:grpSp>
          <p:nvGrpSpPr>
            <p:cNvPr id="19" name="Group 18">
              <a:extLst>
                <a:ext uri="{FF2B5EF4-FFF2-40B4-BE49-F238E27FC236}">
                  <a16:creationId xmlns:a16="http://schemas.microsoft.com/office/drawing/2014/main" id="{22FA12A4-2A25-B7E8-C1A6-440DD9EB2C7F}"/>
                </a:ext>
              </a:extLst>
            </p:cNvPr>
            <p:cNvGrpSpPr/>
            <p:nvPr/>
          </p:nvGrpSpPr>
          <p:grpSpPr>
            <a:xfrm>
              <a:off x="2028000" y="3215543"/>
              <a:ext cx="7652893" cy="3660049"/>
              <a:chOff x="2406000" y="3798000"/>
              <a:chExt cx="7380000" cy="3061060"/>
            </a:xfrm>
          </p:grpSpPr>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2406000" y="3798000"/>
                <a:ext cx="7380000" cy="3046345"/>
              </a:xfrm>
              <a:prstGeom prst="rect">
                <a:avLst/>
              </a:prstGeom>
            </p:spPr>
          </p:pic>
          <p:pic>
            <p:nvPicPr>
              <p:cNvPr id="10" name="Picture 9">
                <a:extLst>
                  <a:ext uri="{FF2B5EF4-FFF2-40B4-BE49-F238E27FC236}">
                    <a16:creationId xmlns:a16="http://schemas.microsoft.com/office/drawing/2014/main" id="{38BE8356-79A2-3F2B-530E-71DBE720C488}"/>
                  </a:ext>
                </a:extLst>
              </p:cNvPr>
              <p:cNvPicPr>
                <a:picLocks noChangeAspect="1"/>
              </p:cNvPicPr>
              <p:nvPr/>
            </p:nvPicPr>
            <p:blipFill rotWithShape="1">
              <a:blip r:embed="rId3"/>
              <a:srcRect t="1" b="1439"/>
              <a:stretch/>
            </p:blipFill>
            <p:spPr>
              <a:xfrm>
                <a:off x="2510103" y="3827048"/>
                <a:ext cx="7171793" cy="2669823"/>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6736940" y="6586703"/>
                <a:ext cx="3011261" cy="205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TextBox 11">
                <a:extLst>
                  <a:ext uri="{FF2B5EF4-FFF2-40B4-BE49-F238E27FC236}">
                    <a16:creationId xmlns:a16="http://schemas.microsoft.com/office/drawing/2014/main" id="{DCE7DDF7-8735-9723-FDCE-59A20B87BCF0}"/>
                  </a:ext>
                </a:extLst>
              </p:cNvPr>
              <p:cNvSpPr txBox="1"/>
              <p:nvPr/>
            </p:nvSpPr>
            <p:spPr>
              <a:xfrm>
                <a:off x="2406000" y="6524430"/>
                <a:ext cx="2259865" cy="334630"/>
              </a:xfrm>
              <a:prstGeom prst="rect">
                <a:avLst/>
              </a:prstGeom>
              <a:noFill/>
            </p:spPr>
            <p:txBody>
              <a:bodyPr wrap="square" rtlCol="0">
                <a:spAutoFit/>
              </a:bodyPr>
              <a:lstStyle/>
              <a:p>
                <a:r>
                  <a:rPr lang="en-US" sz="2000" b="1" dirty="0"/>
                  <a:t>Current design.</a:t>
                </a:r>
                <a:endParaRPr lang="da-DK" sz="2000" b="1" dirty="0"/>
              </a:p>
            </p:txBody>
          </p:sp>
        </p:grpSp>
        <p:pic>
          <p:nvPicPr>
            <p:cNvPr id="13" name="Picture 12">
              <a:extLst>
                <a:ext uri="{FF2B5EF4-FFF2-40B4-BE49-F238E27FC236}">
                  <a16:creationId xmlns:a16="http://schemas.microsoft.com/office/drawing/2014/main" id="{ACF51E1C-98D4-02B6-1AC7-86FE6C93B31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89" b="89888" l="7965" r="89381">
                          <a14:foregroundMark x1="7965" y1="56180" x2="8850" y2="47191"/>
                        </a14:backgroundRemoval>
                      </a14:imgEffect>
                    </a14:imgLayer>
                  </a14:imgProps>
                </a:ext>
              </a:extLst>
            </a:blip>
            <a:stretch>
              <a:fillRect/>
            </a:stretch>
          </p:blipFill>
          <p:spPr>
            <a:xfrm rot="5400000">
              <a:off x="7761323" y="3496767"/>
              <a:ext cx="638136" cy="502603"/>
            </a:xfrm>
            <a:prstGeom prst="rect">
              <a:avLst/>
            </a:prstGeom>
          </p:spPr>
        </p:pic>
      </p:grpSp>
      <p:sp>
        <p:nvSpPr>
          <p:cNvPr id="14" name="TextBox 13">
            <a:extLst>
              <a:ext uri="{FF2B5EF4-FFF2-40B4-BE49-F238E27FC236}">
                <a16:creationId xmlns:a16="http://schemas.microsoft.com/office/drawing/2014/main" id="{D9D83888-CFE4-C84B-555D-A099086EA6C8}"/>
              </a:ext>
            </a:extLst>
          </p:cNvPr>
          <p:cNvSpPr txBox="1"/>
          <p:nvPr/>
        </p:nvSpPr>
        <p:spPr>
          <a:xfrm>
            <a:off x="0" y="645176"/>
            <a:ext cx="5973893" cy="2554545"/>
          </a:xfrm>
          <a:prstGeom prst="rect">
            <a:avLst/>
          </a:prstGeom>
          <a:noFill/>
        </p:spPr>
        <p:txBody>
          <a:bodyPr wrap="square" rtlCol="0">
            <a:spAutoFit/>
          </a:bodyPr>
          <a:lstStyle/>
          <a:p>
            <a:r>
              <a:rPr lang="en-US" sz="2200" b="1" dirty="0"/>
              <a:t>Predicted issue: Overlooked functionalities.</a:t>
            </a:r>
          </a:p>
          <a:p>
            <a:endParaRPr lang="en-US" b="1" dirty="0"/>
          </a:p>
          <a:p>
            <a:r>
              <a:rPr lang="en-US" u="sng" dirty="0"/>
              <a:t>Visual Hierarchy, consistency and proximity.</a:t>
            </a:r>
          </a:p>
          <a:p>
            <a:pPr marL="285750" indent="-285750">
              <a:buSzPct val="150000"/>
              <a:buFont typeface="Arial" panose="020B0604020202020204" pitchFamily="34" charset="0"/>
              <a:buChar char="•"/>
            </a:pPr>
            <a:r>
              <a:rPr lang="en-US" sz="1400" dirty="0"/>
              <a:t>Due to the inconsistency in how buttons, drop-down menus and clickable links are displayed, users might not realize that certain objects have certain functionalities</a:t>
            </a:r>
          </a:p>
          <a:p>
            <a:pPr>
              <a:buSzPct val="150000"/>
            </a:pPr>
            <a:endParaRPr lang="en-US" sz="1400" dirty="0"/>
          </a:p>
          <a:p>
            <a:pPr>
              <a:buSzPct val="150000"/>
            </a:pPr>
            <a:r>
              <a:rPr lang="en-US" u="sng" dirty="0"/>
              <a:t>Standards and knowledge transfer.</a:t>
            </a:r>
          </a:p>
          <a:p>
            <a:pPr marL="285750" indent="-285750">
              <a:buSzPct val="150000"/>
              <a:buFont typeface="Arial" panose="020B0604020202020204" pitchFamily="34" charset="0"/>
              <a:buChar char="•"/>
            </a:pPr>
            <a:r>
              <a:rPr lang="en-US" sz="1400" dirty="0"/>
              <a:t>Users are used to icons in the upper panel and might therefore just scan this section and not read the actual labels, hereby missing their functionality.</a:t>
            </a:r>
          </a:p>
        </p:txBody>
      </p:sp>
      <p:sp>
        <p:nvSpPr>
          <p:cNvPr id="2" name="Slide Number Placeholder 1">
            <a:extLst>
              <a:ext uri="{FF2B5EF4-FFF2-40B4-BE49-F238E27FC236}">
                <a16:creationId xmlns:a16="http://schemas.microsoft.com/office/drawing/2014/main" id="{D2149389-1225-1724-5AC3-A285C09A5FB8}"/>
              </a:ext>
            </a:extLst>
          </p:cNvPr>
          <p:cNvSpPr>
            <a:spLocks noGrp="1"/>
          </p:cNvSpPr>
          <p:nvPr>
            <p:ph type="sldNum" sz="quarter" idx="12"/>
          </p:nvPr>
        </p:nvSpPr>
        <p:spPr/>
        <p:txBody>
          <a:bodyPr/>
          <a:lstStyle/>
          <a:p>
            <a:fld id="{E94DD5AB-1CE1-40A7-9734-04060D4BE779}" type="slidenum">
              <a:rPr lang="da-DK" smtClean="0"/>
              <a:t>8</a:t>
            </a:fld>
            <a:endParaRPr lang="da-DK"/>
          </a:p>
        </p:txBody>
      </p:sp>
      <p:cxnSp>
        <p:nvCxnSpPr>
          <p:cNvPr id="3" name="Straight Connector 2">
            <a:extLst>
              <a:ext uri="{FF2B5EF4-FFF2-40B4-BE49-F238E27FC236}">
                <a16:creationId xmlns:a16="http://schemas.microsoft.com/office/drawing/2014/main" id="{6FE7ADBA-27BB-CE82-0116-1DEDB327D52E}"/>
              </a:ext>
            </a:extLst>
          </p:cNvPr>
          <p:cNvCxnSpPr>
            <a:cxnSpLocks/>
          </p:cNvCxnSpPr>
          <p:nvPr/>
        </p:nvCxnSpPr>
        <p:spPr>
          <a:xfrm>
            <a:off x="5973893" y="619066"/>
            <a:ext cx="0" cy="2596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872104-6C6C-0879-371E-C13F55D01E49}"/>
              </a:ext>
            </a:extLst>
          </p:cNvPr>
          <p:cNvSpPr txBox="1"/>
          <p:nvPr/>
        </p:nvSpPr>
        <p:spPr>
          <a:xfrm>
            <a:off x="5973893" y="645176"/>
            <a:ext cx="5927983" cy="2554545"/>
          </a:xfrm>
          <a:prstGeom prst="rect">
            <a:avLst/>
          </a:prstGeom>
          <a:noFill/>
        </p:spPr>
        <p:txBody>
          <a:bodyPr wrap="square" rtlCol="0">
            <a:spAutoFit/>
          </a:bodyPr>
          <a:lstStyle/>
          <a:p>
            <a:r>
              <a:rPr lang="en-US" sz="2200" b="1" dirty="0"/>
              <a:t>Root cause of issue.</a:t>
            </a:r>
          </a:p>
          <a:p>
            <a:pPr>
              <a:buSzPct val="150000"/>
            </a:pPr>
            <a:endParaRPr lang="en-US" u="sng" dirty="0"/>
          </a:p>
          <a:p>
            <a:pPr>
              <a:buSzPct val="150000"/>
            </a:pPr>
            <a:r>
              <a:rPr lang="en-US" u="sng" dirty="0"/>
              <a:t>Internal and external standards.</a:t>
            </a:r>
          </a:p>
          <a:p>
            <a:pPr marL="285750" indent="-285750">
              <a:buSzPct val="150000"/>
              <a:buFont typeface="Arial" panose="020B0604020202020204" pitchFamily="34" charset="0"/>
              <a:buChar char="•"/>
            </a:pPr>
            <a:r>
              <a:rPr lang="en-US" sz="1400" dirty="0"/>
              <a:t>Users come with preconceived notions of what is clickable but will also learn what is clickable from interacting with the website. Being consistent in the design is therefore crucial to guide the user experience. [3]</a:t>
            </a:r>
          </a:p>
          <a:p>
            <a:pPr marL="285750" indent="-285750">
              <a:buSzPct val="150000"/>
              <a:buFont typeface="Arial" panose="020B0604020202020204" pitchFamily="34" charset="0"/>
              <a:buChar char="•"/>
            </a:pPr>
            <a:endParaRPr lang="en-US" sz="1400" dirty="0"/>
          </a:p>
          <a:p>
            <a:r>
              <a:rPr lang="en-US" u="sng" dirty="0"/>
              <a:t>Peripheral and foveal vision.</a:t>
            </a:r>
            <a:endParaRPr lang="en-US" sz="1400" u="sng" dirty="0"/>
          </a:p>
          <a:p>
            <a:pPr marL="285750" indent="-285750">
              <a:buSzPct val="150000"/>
              <a:buFont typeface="Arial" panose="020B0604020202020204" pitchFamily="34" charset="0"/>
              <a:buChar char="•"/>
            </a:pPr>
            <a:r>
              <a:rPr lang="en-US" sz="1400" dirty="0"/>
              <a:t>In the peripheral vision or when scanning the site, objects are generally easier to discover compared to text. [1, 2]</a:t>
            </a:r>
          </a:p>
        </p:txBody>
      </p:sp>
      <p:grpSp>
        <p:nvGrpSpPr>
          <p:cNvPr id="18" name="Group 17">
            <a:extLst>
              <a:ext uri="{FF2B5EF4-FFF2-40B4-BE49-F238E27FC236}">
                <a16:creationId xmlns:a16="http://schemas.microsoft.com/office/drawing/2014/main" id="{80596E10-F8B0-62F4-82C1-D99CA0CB9015}"/>
              </a:ext>
            </a:extLst>
          </p:cNvPr>
          <p:cNvGrpSpPr/>
          <p:nvPr/>
        </p:nvGrpSpPr>
        <p:grpSpPr>
          <a:xfrm>
            <a:off x="0" y="0"/>
            <a:ext cx="12192000" cy="584775"/>
            <a:chOff x="0" y="0"/>
            <a:chExt cx="12192000" cy="584775"/>
          </a:xfrm>
        </p:grpSpPr>
        <p:sp>
          <p:nvSpPr>
            <p:cNvPr id="21" name="TextBox 20">
              <a:extLst>
                <a:ext uri="{FF2B5EF4-FFF2-40B4-BE49-F238E27FC236}">
                  <a16:creationId xmlns:a16="http://schemas.microsoft.com/office/drawing/2014/main" id="{6E48FEC5-5996-B81A-4372-14A0B107E3CD}"/>
                </a:ext>
              </a:extLst>
            </p:cNvPr>
            <p:cNvSpPr txBox="1"/>
            <p:nvPr/>
          </p:nvSpPr>
          <p:spPr>
            <a:xfrm>
              <a:off x="0" y="0"/>
              <a:ext cx="12192000" cy="584775"/>
            </a:xfrm>
            <a:prstGeom prst="rect">
              <a:avLst/>
            </a:prstGeom>
            <a:noFill/>
          </p:spPr>
          <p:txBody>
            <a:bodyPr wrap="square" rtlCol="0">
              <a:spAutoFit/>
            </a:bodyPr>
            <a:lstStyle/>
            <a:p>
              <a:r>
                <a:rPr lang="en-US" sz="3200" dirty="0"/>
                <a:t>Issue 2: Problem Description.</a:t>
              </a:r>
              <a:endParaRPr lang="da-DK" sz="3200" dirty="0"/>
            </a:p>
          </p:txBody>
        </p:sp>
        <p:cxnSp>
          <p:nvCxnSpPr>
            <p:cNvPr id="22" name="Straight Connector 21">
              <a:extLst>
                <a:ext uri="{FF2B5EF4-FFF2-40B4-BE49-F238E27FC236}">
                  <a16:creationId xmlns:a16="http://schemas.microsoft.com/office/drawing/2014/main" id="{5D984B58-2E9A-EBD8-7AFF-9E0705550D1F}"/>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8C8AFBDB-0C67-2584-AF09-B85B6BF871B5}"/>
              </a:ext>
            </a:extLst>
          </p:cNvPr>
          <p:cNvCxnSpPr>
            <a:cxnSpLocks/>
          </p:cNvCxnSpPr>
          <p:nvPr/>
        </p:nvCxnSpPr>
        <p:spPr>
          <a:xfrm>
            <a:off x="5973893" y="584775"/>
            <a:ext cx="0" cy="2630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41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307B25-1FAB-D072-8FEE-C0086F408114}"/>
              </a:ext>
            </a:extLst>
          </p:cNvPr>
          <p:cNvGrpSpPr/>
          <p:nvPr/>
        </p:nvGrpSpPr>
        <p:grpSpPr>
          <a:xfrm>
            <a:off x="1615930" y="2945576"/>
            <a:ext cx="8960141" cy="3912711"/>
            <a:chOff x="1235720" y="2959231"/>
            <a:chExt cx="10450143" cy="3912711"/>
          </a:xfrm>
        </p:grpSpPr>
        <p:grpSp>
          <p:nvGrpSpPr>
            <p:cNvPr id="8" name="Group 7">
              <a:extLst>
                <a:ext uri="{FF2B5EF4-FFF2-40B4-BE49-F238E27FC236}">
                  <a16:creationId xmlns:a16="http://schemas.microsoft.com/office/drawing/2014/main" id="{FD112BAC-0098-47EE-3285-324C9809D6BE}"/>
                </a:ext>
              </a:extLst>
            </p:cNvPr>
            <p:cNvGrpSpPr/>
            <p:nvPr/>
          </p:nvGrpSpPr>
          <p:grpSpPr>
            <a:xfrm>
              <a:off x="1235720" y="2959231"/>
              <a:ext cx="10450143" cy="3912711"/>
              <a:chOff x="1007121" y="2836506"/>
              <a:chExt cx="10177758" cy="4053965"/>
            </a:xfrm>
          </p:grpSpPr>
          <p:pic>
            <p:nvPicPr>
              <p:cNvPr id="9" name="Picture 8">
                <a:extLst>
                  <a:ext uri="{FF2B5EF4-FFF2-40B4-BE49-F238E27FC236}">
                    <a16:creationId xmlns:a16="http://schemas.microsoft.com/office/drawing/2014/main" id="{8FA92F1D-C154-AB99-3085-D2E42EEB412C}"/>
                  </a:ext>
                </a:extLst>
              </p:cNvPr>
              <p:cNvPicPr>
                <a:picLocks noChangeAspect="1"/>
              </p:cNvPicPr>
              <p:nvPr/>
            </p:nvPicPr>
            <p:blipFill rotWithShape="1">
              <a:blip r:embed="rId2"/>
              <a:srcRect l="1197" t="6938" r="51968" b="6833"/>
              <a:stretch/>
            </p:blipFill>
            <p:spPr>
              <a:xfrm>
                <a:off x="1007121" y="2836506"/>
                <a:ext cx="10177758" cy="4021494"/>
              </a:xfrm>
              <a:prstGeom prst="rect">
                <a:avLst/>
              </a:prstGeom>
            </p:spPr>
          </p:pic>
          <p:sp>
            <p:nvSpPr>
              <p:cNvPr id="11" name="Rectangle 10">
                <a:extLst>
                  <a:ext uri="{FF2B5EF4-FFF2-40B4-BE49-F238E27FC236}">
                    <a16:creationId xmlns:a16="http://schemas.microsoft.com/office/drawing/2014/main" id="{2A9867A6-6296-563C-E36B-DD562D13D92D}"/>
                  </a:ext>
                </a:extLst>
              </p:cNvPr>
              <p:cNvSpPr/>
              <p:nvPr/>
            </p:nvSpPr>
            <p:spPr>
              <a:xfrm>
                <a:off x="6979920" y="6517886"/>
                <a:ext cx="4152830" cy="271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TextBox 11">
                <a:extLst>
                  <a:ext uri="{FF2B5EF4-FFF2-40B4-BE49-F238E27FC236}">
                    <a16:creationId xmlns:a16="http://schemas.microsoft.com/office/drawing/2014/main" id="{DCE7DDF7-8735-9723-FDCE-59A20B87BCF0}"/>
                  </a:ext>
                </a:extLst>
              </p:cNvPr>
              <p:cNvSpPr txBox="1"/>
              <p:nvPr/>
            </p:nvSpPr>
            <p:spPr>
              <a:xfrm>
                <a:off x="1007121" y="6475916"/>
                <a:ext cx="3116580" cy="414555"/>
              </a:xfrm>
              <a:prstGeom prst="rect">
                <a:avLst/>
              </a:prstGeom>
              <a:noFill/>
            </p:spPr>
            <p:txBody>
              <a:bodyPr wrap="square" rtlCol="0">
                <a:spAutoFit/>
              </a:bodyPr>
              <a:lstStyle/>
              <a:p>
                <a:r>
                  <a:rPr lang="en-US" sz="2000" b="1" dirty="0"/>
                  <a:t>Current design.</a:t>
                </a:r>
                <a:endParaRPr lang="da-DK" sz="2000" b="1" dirty="0"/>
              </a:p>
            </p:txBody>
          </p:sp>
        </p:grpSp>
        <p:sp>
          <p:nvSpPr>
            <p:cNvPr id="6" name="Rectangle 5">
              <a:extLst>
                <a:ext uri="{FF2B5EF4-FFF2-40B4-BE49-F238E27FC236}">
                  <a16:creationId xmlns:a16="http://schemas.microsoft.com/office/drawing/2014/main" id="{B51DE417-B6AA-CF88-EACE-3E7563EE1FE7}"/>
                </a:ext>
              </a:extLst>
            </p:cNvPr>
            <p:cNvSpPr/>
            <p:nvPr/>
          </p:nvSpPr>
          <p:spPr>
            <a:xfrm>
              <a:off x="1560587" y="2988720"/>
              <a:ext cx="2550254" cy="154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6" name="Picture 15">
              <a:extLst>
                <a:ext uri="{FF2B5EF4-FFF2-40B4-BE49-F238E27FC236}">
                  <a16:creationId xmlns:a16="http://schemas.microsoft.com/office/drawing/2014/main" id="{E554550F-5D32-9BBF-9B1E-8E01FD20BE47}"/>
                </a:ext>
              </a:extLst>
            </p:cNvPr>
            <p:cNvPicPr>
              <a:picLocks noChangeAspect="1"/>
            </p:cNvPicPr>
            <p:nvPr/>
          </p:nvPicPr>
          <p:blipFill rotWithShape="1">
            <a:blip r:embed="rId3"/>
            <a:srcRect l="63382" t="8326" r="7831" b="71905"/>
            <a:stretch/>
          </p:blipFill>
          <p:spPr>
            <a:xfrm>
              <a:off x="1431724" y="3275983"/>
              <a:ext cx="3063527" cy="1183554"/>
            </a:xfrm>
            <a:prstGeom prst="rect">
              <a:avLst/>
            </a:prstGeom>
            <a:ln w="38100">
              <a:solidFill>
                <a:schemeClr val="tx1"/>
              </a:solidFill>
            </a:ln>
          </p:spPr>
        </p:pic>
        <p:pic>
          <p:nvPicPr>
            <p:cNvPr id="19" name="Picture 18">
              <a:extLst>
                <a:ext uri="{FF2B5EF4-FFF2-40B4-BE49-F238E27FC236}">
                  <a16:creationId xmlns:a16="http://schemas.microsoft.com/office/drawing/2014/main" id="{754DDB03-C7F7-3BFA-0B58-A5A87B21C420}"/>
                </a:ext>
              </a:extLst>
            </p:cNvPr>
            <p:cNvPicPr>
              <a:picLocks noChangeAspect="1"/>
            </p:cNvPicPr>
            <p:nvPr/>
          </p:nvPicPr>
          <p:blipFill rotWithShape="1">
            <a:blip r:embed="rId4"/>
            <a:srcRect l="63750" t="8325" r="7713" b="72324"/>
            <a:stretch/>
          </p:blipFill>
          <p:spPr>
            <a:xfrm>
              <a:off x="4790835" y="3279203"/>
              <a:ext cx="3127684" cy="1193022"/>
            </a:xfrm>
            <a:prstGeom prst="rect">
              <a:avLst/>
            </a:prstGeom>
            <a:ln w="38100">
              <a:solidFill>
                <a:schemeClr val="tx1"/>
              </a:solidFill>
            </a:ln>
          </p:spPr>
        </p:pic>
        <p:pic>
          <p:nvPicPr>
            <p:cNvPr id="21" name="Picture 20">
              <a:extLst>
                <a:ext uri="{FF2B5EF4-FFF2-40B4-BE49-F238E27FC236}">
                  <a16:creationId xmlns:a16="http://schemas.microsoft.com/office/drawing/2014/main" id="{634A8CDA-6324-E305-255C-C36C50170B15}"/>
                </a:ext>
              </a:extLst>
            </p:cNvPr>
            <p:cNvPicPr>
              <a:picLocks noChangeAspect="1"/>
            </p:cNvPicPr>
            <p:nvPr/>
          </p:nvPicPr>
          <p:blipFill rotWithShape="1">
            <a:blip r:embed="rId5"/>
            <a:srcRect l="63710" t="8172" r="7816" b="71877"/>
            <a:stretch/>
          </p:blipFill>
          <p:spPr>
            <a:xfrm>
              <a:off x="8211680" y="3311359"/>
              <a:ext cx="3027347" cy="1193022"/>
            </a:xfrm>
            <a:prstGeom prst="rect">
              <a:avLst/>
            </a:prstGeom>
            <a:ln w="38100">
              <a:solidFill>
                <a:schemeClr val="tx1"/>
              </a:solidFill>
            </a:ln>
          </p:spPr>
        </p:pic>
        <p:pic>
          <p:nvPicPr>
            <p:cNvPr id="23" name="Picture 22">
              <a:extLst>
                <a:ext uri="{FF2B5EF4-FFF2-40B4-BE49-F238E27FC236}">
                  <a16:creationId xmlns:a16="http://schemas.microsoft.com/office/drawing/2014/main" id="{EB8C7BA6-586C-CA21-1F4C-EDD9EE8D425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11" b="94410" l="9559" r="89706">
                          <a14:foregroundMark x1="30882" y1="44720" x2="36765" y2="13665"/>
                          <a14:foregroundMark x1="36765" y1="13665" x2="29412" y2="18012"/>
                          <a14:foregroundMark x1="29412" y1="13665" x2="25000" y2="62112"/>
                          <a14:foregroundMark x1="25000" y1="62112" x2="25000" y2="62112"/>
                          <a14:foregroundMark x1="27206" y1="50932" x2="35294" y2="93168"/>
                          <a14:foregroundMark x1="35294" y1="93168" x2="42647" y2="95031"/>
                          <a14:foregroundMark x1="41176" y1="94410" x2="81618" y2="95031"/>
                          <a14:foregroundMark x1="81618" y1="95031" x2="83088" y2="94410"/>
                          <a14:foregroundMark x1="75000" y1="94410" x2="88971" y2="54037"/>
                          <a14:foregroundMark x1="81618" y1="67702" x2="84559" y2="37888"/>
                          <a14:foregroundMark x1="77206" y1="44720" x2="58824" y2="36646"/>
                          <a14:foregroundMark x1="65441" y1="37267" x2="35294" y2="31056"/>
                          <a14:foregroundMark x1="39706" y1="37888" x2="47794" y2="50932"/>
                          <a14:foregroundMark x1="51471" y1="43478" x2="66912" y2="43478"/>
                          <a14:foregroundMark x1="69853" y1="62112" x2="65441" y2="64596"/>
                          <a14:foregroundMark x1="65441" y1="68323" x2="36029" y2="49068"/>
                          <a14:foregroundMark x1="36029" y1="49068" x2="38235" y2="55280"/>
                          <a14:foregroundMark x1="43382" y1="70186" x2="65441" y2="55280"/>
                          <a14:foregroundMark x1="33088" y1="8075" x2="39706" y2="6211"/>
                        </a14:backgroundRemoval>
                      </a14:imgEffect>
                    </a14:imgLayer>
                  </a14:imgProps>
                </a:ext>
              </a:extLst>
            </a:blip>
            <a:stretch>
              <a:fillRect/>
            </a:stretch>
          </p:blipFill>
          <p:spPr>
            <a:xfrm>
              <a:off x="1740372" y="3425429"/>
              <a:ext cx="142800" cy="169051"/>
            </a:xfrm>
            <a:prstGeom prst="rect">
              <a:avLst/>
            </a:prstGeom>
          </p:spPr>
        </p:pic>
        <p:pic>
          <p:nvPicPr>
            <p:cNvPr id="26" name="Picture 25">
              <a:extLst>
                <a:ext uri="{FF2B5EF4-FFF2-40B4-BE49-F238E27FC236}">
                  <a16:creationId xmlns:a16="http://schemas.microsoft.com/office/drawing/2014/main" id="{8D2C782D-9F98-D1E5-E6C7-CBDD79450A2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11" b="94410" l="9559" r="89706">
                          <a14:foregroundMark x1="30882" y1="44720" x2="36765" y2="13665"/>
                          <a14:foregroundMark x1="36765" y1="13665" x2="29412" y2="18012"/>
                          <a14:foregroundMark x1="29412" y1="13665" x2="25000" y2="62112"/>
                          <a14:foregroundMark x1="25000" y1="62112" x2="25000" y2="62112"/>
                          <a14:foregroundMark x1="27206" y1="50932" x2="35294" y2="93168"/>
                          <a14:foregroundMark x1="35294" y1="93168" x2="42647" y2="95031"/>
                          <a14:foregroundMark x1="41176" y1="94410" x2="81618" y2="95031"/>
                          <a14:foregroundMark x1="81618" y1="95031" x2="83088" y2="94410"/>
                          <a14:foregroundMark x1="75000" y1="94410" x2="88971" y2="54037"/>
                          <a14:foregroundMark x1="81618" y1="67702" x2="84559" y2="37888"/>
                          <a14:foregroundMark x1="77206" y1="44720" x2="58824" y2="36646"/>
                          <a14:foregroundMark x1="65441" y1="37267" x2="35294" y2="31056"/>
                          <a14:foregroundMark x1="39706" y1="37888" x2="47794" y2="50932"/>
                          <a14:foregroundMark x1="51471" y1="43478" x2="66912" y2="43478"/>
                          <a14:foregroundMark x1="69853" y1="62112" x2="65441" y2="64596"/>
                          <a14:foregroundMark x1="65441" y1="68323" x2="36029" y2="49068"/>
                          <a14:foregroundMark x1="36029" y1="49068" x2="38235" y2="55280"/>
                          <a14:foregroundMark x1="43382" y1="70186" x2="65441" y2="55280"/>
                          <a14:foregroundMark x1="33088" y1="8075" x2="39706" y2="6211"/>
                        </a14:backgroundRemoval>
                      </a14:imgEffect>
                    </a14:imgLayer>
                  </a14:imgProps>
                </a:ext>
              </a:extLst>
            </a:blip>
            <a:stretch>
              <a:fillRect/>
            </a:stretch>
          </p:blipFill>
          <p:spPr>
            <a:xfrm>
              <a:off x="5477306" y="3425429"/>
              <a:ext cx="162086" cy="191881"/>
            </a:xfrm>
            <a:prstGeom prst="rect">
              <a:avLst/>
            </a:prstGeom>
          </p:spPr>
        </p:pic>
        <p:pic>
          <p:nvPicPr>
            <p:cNvPr id="27" name="Picture 26">
              <a:extLst>
                <a:ext uri="{FF2B5EF4-FFF2-40B4-BE49-F238E27FC236}">
                  <a16:creationId xmlns:a16="http://schemas.microsoft.com/office/drawing/2014/main" id="{A929AA65-3B4D-DEAC-DF4E-880E27AD475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11" b="94410" l="9559" r="89706">
                          <a14:foregroundMark x1="30882" y1="44720" x2="36765" y2="13665"/>
                          <a14:foregroundMark x1="36765" y1="13665" x2="29412" y2="18012"/>
                          <a14:foregroundMark x1="29412" y1="13665" x2="25000" y2="62112"/>
                          <a14:foregroundMark x1="25000" y1="62112" x2="25000" y2="62112"/>
                          <a14:foregroundMark x1="27206" y1="50932" x2="35294" y2="93168"/>
                          <a14:foregroundMark x1="35294" y1="93168" x2="42647" y2="95031"/>
                          <a14:foregroundMark x1="41176" y1="94410" x2="81618" y2="95031"/>
                          <a14:foregroundMark x1="81618" y1="95031" x2="83088" y2="94410"/>
                          <a14:foregroundMark x1="75000" y1="94410" x2="88971" y2="54037"/>
                          <a14:foregroundMark x1="81618" y1="67702" x2="84559" y2="37888"/>
                          <a14:foregroundMark x1="77206" y1="44720" x2="58824" y2="36646"/>
                          <a14:foregroundMark x1="65441" y1="37267" x2="35294" y2="31056"/>
                          <a14:foregroundMark x1="39706" y1="37888" x2="47794" y2="50932"/>
                          <a14:foregroundMark x1="51471" y1="43478" x2="66912" y2="43478"/>
                          <a14:foregroundMark x1="69853" y1="62112" x2="65441" y2="64596"/>
                          <a14:foregroundMark x1="65441" y1="68323" x2="36029" y2="49068"/>
                          <a14:foregroundMark x1="36029" y1="49068" x2="38235" y2="55280"/>
                          <a14:foregroundMark x1="43382" y1="70186" x2="65441" y2="55280"/>
                          <a14:foregroundMark x1="33088" y1="8075" x2="39706" y2="6211"/>
                        </a14:backgroundRemoval>
                      </a14:imgEffect>
                    </a14:imgLayer>
                  </a14:imgProps>
                </a:ext>
              </a:extLst>
            </a:blip>
            <a:stretch>
              <a:fillRect/>
            </a:stretch>
          </p:blipFill>
          <p:spPr>
            <a:xfrm>
              <a:off x="9419310" y="3460498"/>
              <a:ext cx="162086" cy="191881"/>
            </a:xfrm>
            <a:prstGeom prst="rect">
              <a:avLst/>
            </a:prstGeom>
          </p:spPr>
        </p:pic>
        <p:pic>
          <p:nvPicPr>
            <p:cNvPr id="29" name="Picture 28">
              <a:extLst>
                <a:ext uri="{FF2B5EF4-FFF2-40B4-BE49-F238E27FC236}">
                  <a16:creationId xmlns:a16="http://schemas.microsoft.com/office/drawing/2014/main" id="{5D97EF32-B01A-9091-520D-6597D54146F4}"/>
                </a:ext>
              </a:extLst>
            </p:cNvPr>
            <p:cNvPicPr>
              <a:picLocks noChangeAspect="1"/>
            </p:cNvPicPr>
            <p:nvPr/>
          </p:nvPicPr>
          <p:blipFill rotWithShape="1">
            <a:blip r:embed="rId8"/>
            <a:srcRect l="63715" t="8326" r="7867" b="72004"/>
            <a:stretch/>
          </p:blipFill>
          <p:spPr>
            <a:xfrm>
              <a:off x="1431724" y="4902582"/>
              <a:ext cx="3039759" cy="1183554"/>
            </a:xfrm>
            <a:prstGeom prst="rect">
              <a:avLst/>
            </a:prstGeom>
            <a:ln w="38100">
              <a:solidFill>
                <a:schemeClr val="tx1"/>
              </a:solidFill>
            </a:ln>
          </p:spPr>
        </p:pic>
        <p:pic>
          <p:nvPicPr>
            <p:cNvPr id="30" name="Picture 29">
              <a:extLst>
                <a:ext uri="{FF2B5EF4-FFF2-40B4-BE49-F238E27FC236}">
                  <a16:creationId xmlns:a16="http://schemas.microsoft.com/office/drawing/2014/main" id="{70C3CAAF-C9E3-21A1-E0AB-233C7A8BAFF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11" b="94410" l="9559" r="89706">
                          <a14:foregroundMark x1="30882" y1="44720" x2="36765" y2="13665"/>
                          <a14:foregroundMark x1="36765" y1="13665" x2="29412" y2="18012"/>
                          <a14:foregroundMark x1="29412" y1="13665" x2="25000" y2="62112"/>
                          <a14:foregroundMark x1="25000" y1="62112" x2="25000" y2="62112"/>
                          <a14:foregroundMark x1="27206" y1="50932" x2="35294" y2="93168"/>
                          <a14:foregroundMark x1="35294" y1="93168" x2="42647" y2="95031"/>
                          <a14:foregroundMark x1="41176" y1="94410" x2="81618" y2="95031"/>
                          <a14:foregroundMark x1="81618" y1="95031" x2="83088" y2="94410"/>
                          <a14:foregroundMark x1="75000" y1="94410" x2="88971" y2="54037"/>
                          <a14:foregroundMark x1="81618" y1="67702" x2="84559" y2="37888"/>
                          <a14:foregroundMark x1="77206" y1="44720" x2="58824" y2="36646"/>
                          <a14:foregroundMark x1="65441" y1="37267" x2="35294" y2="31056"/>
                          <a14:foregroundMark x1="39706" y1="37888" x2="47794" y2="50932"/>
                          <a14:foregroundMark x1="51471" y1="43478" x2="66912" y2="43478"/>
                          <a14:foregroundMark x1="69853" y1="62112" x2="65441" y2="64596"/>
                          <a14:foregroundMark x1="65441" y1="68323" x2="36029" y2="49068"/>
                          <a14:foregroundMark x1="36029" y1="49068" x2="38235" y2="55280"/>
                          <a14:foregroundMark x1="43382" y1="70186" x2="65441" y2="55280"/>
                          <a14:foregroundMark x1="33088" y1="8075" x2="39706" y2="6211"/>
                        </a14:backgroundRemoval>
                      </a14:imgEffect>
                    </a14:imgLayer>
                  </a14:imgProps>
                </a:ext>
              </a:extLst>
            </a:blip>
            <a:stretch>
              <a:fillRect/>
            </a:stretch>
          </p:blipFill>
          <p:spPr>
            <a:xfrm>
              <a:off x="3067231" y="5033465"/>
              <a:ext cx="142800" cy="169051"/>
            </a:xfrm>
            <a:prstGeom prst="rect">
              <a:avLst/>
            </a:prstGeom>
          </p:spPr>
        </p:pic>
        <p:pic>
          <p:nvPicPr>
            <p:cNvPr id="32" name="Picture 31">
              <a:extLst>
                <a:ext uri="{FF2B5EF4-FFF2-40B4-BE49-F238E27FC236}">
                  <a16:creationId xmlns:a16="http://schemas.microsoft.com/office/drawing/2014/main" id="{9DA35740-5284-EFC3-DBDB-064D46186C90}"/>
                </a:ext>
              </a:extLst>
            </p:cNvPr>
            <p:cNvPicPr>
              <a:picLocks noChangeAspect="1"/>
            </p:cNvPicPr>
            <p:nvPr/>
          </p:nvPicPr>
          <p:blipFill rotWithShape="1">
            <a:blip r:embed="rId9"/>
            <a:srcRect l="63678" t="8325" r="7936" b="72004"/>
            <a:stretch/>
          </p:blipFill>
          <p:spPr>
            <a:xfrm>
              <a:off x="4773741" y="4902206"/>
              <a:ext cx="3060303" cy="1193022"/>
            </a:xfrm>
            <a:prstGeom prst="rect">
              <a:avLst/>
            </a:prstGeom>
            <a:ln w="38100">
              <a:solidFill>
                <a:schemeClr val="tx1"/>
              </a:solidFill>
            </a:ln>
          </p:spPr>
        </p:pic>
        <p:pic>
          <p:nvPicPr>
            <p:cNvPr id="33" name="Picture 32">
              <a:extLst>
                <a:ext uri="{FF2B5EF4-FFF2-40B4-BE49-F238E27FC236}">
                  <a16:creationId xmlns:a16="http://schemas.microsoft.com/office/drawing/2014/main" id="{91148FA2-A6B4-923E-A28E-BF1E7CE5F41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11" b="94410" l="9559" r="89706">
                          <a14:foregroundMark x1="30882" y1="44720" x2="36765" y2="13665"/>
                          <a14:foregroundMark x1="36765" y1="13665" x2="29412" y2="18012"/>
                          <a14:foregroundMark x1="29412" y1="13665" x2="25000" y2="62112"/>
                          <a14:foregroundMark x1="25000" y1="62112" x2="25000" y2="62112"/>
                          <a14:foregroundMark x1="27206" y1="50932" x2="35294" y2="93168"/>
                          <a14:foregroundMark x1="35294" y1="93168" x2="42647" y2="95031"/>
                          <a14:foregroundMark x1="41176" y1="94410" x2="81618" y2="95031"/>
                          <a14:foregroundMark x1="81618" y1="95031" x2="83088" y2="94410"/>
                          <a14:foregroundMark x1="75000" y1="94410" x2="88971" y2="54037"/>
                          <a14:foregroundMark x1="81618" y1="67702" x2="84559" y2="37888"/>
                          <a14:foregroundMark x1="77206" y1="44720" x2="58824" y2="36646"/>
                          <a14:foregroundMark x1="65441" y1="37267" x2="35294" y2="31056"/>
                          <a14:foregroundMark x1="39706" y1="37888" x2="47794" y2="50932"/>
                          <a14:foregroundMark x1="51471" y1="43478" x2="66912" y2="43478"/>
                          <a14:foregroundMark x1="69853" y1="62112" x2="65441" y2="64596"/>
                          <a14:foregroundMark x1="65441" y1="68323" x2="36029" y2="49068"/>
                          <a14:foregroundMark x1="36029" y1="49068" x2="38235" y2="55280"/>
                          <a14:foregroundMark x1="43382" y1="70186" x2="65441" y2="55280"/>
                          <a14:foregroundMark x1="33088" y1="8075" x2="39706" y2="6211"/>
                        </a14:backgroundRemoval>
                      </a14:imgEffect>
                    </a14:imgLayer>
                  </a14:imgProps>
                </a:ext>
              </a:extLst>
            </a:blip>
            <a:stretch>
              <a:fillRect/>
            </a:stretch>
          </p:blipFill>
          <p:spPr>
            <a:xfrm>
              <a:off x="7032161" y="5033465"/>
              <a:ext cx="142800" cy="169051"/>
            </a:xfrm>
            <a:prstGeom prst="rect">
              <a:avLst/>
            </a:prstGeom>
          </p:spPr>
        </p:pic>
        <p:pic>
          <p:nvPicPr>
            <p:cNvPr id="35" name="Picture 34">
              <a:extLst>
                <a:ext uri="{FF2B5EF4-FFF2-40B4-BE49-F238E27FC236}">
                  <a16:creationId xmlns:a16="http://schemas.microsoft.com/office/drawing/2014/main" id="{FB39A846-FCD5-4980-BEC4-D25447B95A96}"/>
                </a:ext>
              </a:extLst>
            </p:cNvPr>
            <p:cNvPicPr>
              <a:picLocks noChangeAspect="1"/>
            </p:cNvPicPr>
            <p:nvPr/>
          </p:nvPicPr>
          <p:blipFill rotWithShape="1">
            <a:blip r:embed="rId10"/>
            <a:srcRect l="63647" t="8324" r="7660" b="71969"/>
            <a:stretch/>
          </p:blipFill>
          <p:spPr>
            <a:xfrm>
              <a:off x="8136302" y="4853214"/>
              <a:ext cx="3063448" cy="1183554"/>
            </a:xfrm>
            <a:prstGeom prst="rect">
              <a:avLst/>
            </a:prstGeom>
            <a:ln w="38100">
              <a:solidFill>
                <a:schemeClr val="tx1"/>
              </a:solidFill>
            </a:ln>
          </p:spPr>
        </p:pic>
        <p:pic>
          <p:nvPicPr>
            <p:cNvPr id="36" name="Picture 35">
              <a:extLst>
                <a:ext uri="{FF2B5EF4-FFF2-40B4-BE49-F238E27FC236}">
                  <a16:creationId xmlns:a16="http://schemas.microsoft.com/office/drawing/2014/main" id="{C92028C9-04A5-212A-57E3-CFC0AF017D9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11" b="94410" l="9559" r="89706">
                          <a14:foregroundMark x1="30882" y1="44720" x2="36765" y2="13665"/>
                          <a14:foregroundMark x1="36765" y1="13665" x2="29412" y2="18012"/>
                          <a14:foregroundMark x1="29412" y1="13665" x2="25000" y2="62112"/>
                          <a14:foregroundMark x1="25000" y1="62112" x2="25000" y2="62112"/>
                          <a14:foregroundMark x1="27206" y1="50932" x2="35294" y2="93168"/>
                          <a14:foregroundMark x1="35294" y1="93168" x2="42647" y2="95031"/>
                          <a14:foregroundMark x1="41176" y1="94410" x2="81618" y2="95031"/>
                          <a14:foregroundMark x1="81618" y1="95031" x2="83088" y2="94410"/>
                          <a14:foregroundMark x1="75000" y1="94410" x2="88971" y2="54037"/>
                          <a14:foregroundMark x1="81618" y1="67702" x2="84559" y2="37888"/>
                          <a14:foregroundMark x1="77206" y1="44720" x2="58824" y2="36646"/>
                          <a14:foregroundMark x1="65441" y1="37267" x2="35294" y2="31056"/>
                          <a14:foregroundMark x1="39706" y1="37888" x2="47794" y2="50932"/>
                          <a14:foregroundMark x1="51471" y1="43478" x2="66912" y2="43478"/>
                          <a14:foregroundMark x1="69853" y1="62112" x2="65441" y2="64596"/>
                          <a14:foregroundMark x1="65441" y1="68323" x2="36029" y2="49068"/>
                          <a14:foregroundMark x1="36029" y1="49068" x2="38235" y2="55280"/>
                          <a14:foregroundMark x1="43382" y1="70186" x2="65441" y2="55280"/>
                          <a14:foregroundMark x1="33088" y1="8075" x2="39706" y2="6211"/>
                        </a14:backgroundRemoval>
                      </a14:imgEffect>
                    </a14:imgLayer>
                  </a14:imgProps>
                </a:ext>
              </a:extLst>
            </a:blip>
            <a:stretch>
              <a:fillRect/>
            </a:stretch>
          </p:blipFill>
          <p:spPr>
            <a:xfrm>
              <a:off x="10742810" y="4979952"/>
              <a:ext cx="142800" cy="169051"/>
            </a:xfrm>
            <a:prstGeom prst="rect">
              <a:avLst/>
            </a:prstGeom>
          </p:spPr>
        </p:pic>
      </p:grpSp>
      <p:sp>
        <p:nvSpPr>
          <p:cNvPr id="2" name="Slide Number Placeholder 1">
            <a:extLst>
              <a:ext uri="{FF2B5EF4-FFF2-40B4-BE49-F238E27FC236}">
                <a16:creationId xmlns:a16="http://schemas.microsoft.com/office/drawing/2014/main" id="{71D4059A-983E-C4F1-E68B-FD43CDE27C2D}"/>
              </a:ext>
            </a:extLst>
          </p:cNvPr>
          <p:cNvSpPr>
            <a:spLocks noGrp="1"/>
          </p:cNvSpPr>
          <p:nvPr>
            <p:ph type="sldNum" sz="quarter" idx="12"/>
          </p:nvPr>
        </p:nvSpPr>
        <p:spPr/>
        <p:txBody>
          <a:bodyPr/>
          <a:lstStyle/>
          <a:p>
            <a:fld id="{E94DD5AB-1CE1-40A7-9734-04060D4BE779}" type="slidenum">
              <a:rPr lang="da-DK" smtClean="0"/>
              <a:t>9</a:t>
            </a:fld>
            <a:endParaRPr lang="da-DK"/>
          </a:p>
        </p:txBody>
      </p:sp>
      <p:grpSp>
        <p:nvGrpSpPr>
          <p:cNvPr id="4" name="Group 3">
            <a:extLst>
              <a:ext uri="{FF2B5EF4-FFF2-40B4-BE49-F238E27FC236}">
                <a16:creationId xmlns:a16="http://schemas.microsoft.com/office/drawing/2014/main" id="{40036211-B17D-07C3-A6FA-0F2773FBA595}"/>
              </a:ext>
            </a:extLst>
          </p:cNvPr>
          <p:cNvGrpSpPr/>
          <p:nvPr/>
        </p:nvGrpSpPr>
        <p:grpSpPr>
          <a:xfrm>
            <a:off x="0" y="0"/>
            <a:ext cx="12192000" cy="584775"/>
            <a:chOff x="0" y="0"/>
            <a:chExt cx="12192000" cy="584775"/>
          </a:xfrm>
        </p:grpSpPr>
        <p:sp>
          <p:nvSpPr>
            <p:cNvPr id="7" name="TextBox 6">
              <a:extLst>
                <a:ext uri="{FF2B5EF4-FFF2-40B4-BE49-F238E27FC236}">
                  <a16:creationId xmlns:a16="http://schemas.microsoft.com/office/drawing/2014/main" id="{E21ECE41-F949-1911-75E7-D1756A4DC475}"/>
                </a:ext>
              </a:extLst>
            </p:cNvPr>
            <p:cNvSpPr txBox="1"/>
            <p:nvPr/>
          </p:nvSpPr>
          <p:spPr>
            <a:xfrm>
              <a:off x="0" y="0"/>
              <a:ext cx="12192000" cy="584775"/>
            </a:xfrm>
            <a:prstGeom prst="rect">
              <a:avLst/>
            </a:prstGeom>
            <a:noFill/>
          </p:spPr>
          <p:txBody>
            <a:bodyPr wrap="square" rtlCol="0">
              <a:spAutoFit/>
            </a:bodyPr>
            <a:lstStyle/>
            <a:p>
              <a:r>
                <a:rPr lang="en-US" sz="3200" dirty="0"/>
                <a:t>Issue 2: Problem Description (consistency example).</a:t>
              </a:r>
              <a:endParaRPr lang="da-DK" sz="3200" dirty="0"/>
            </a:p>
          </p:txBody>
        </p:sp>
        <p:cxnSp>
          <p:nvCxnSpPr>
            <p:cNvPr id="10" name="Straight Connector 9">
              <a:extLst>
                <a:ext uri="{FF2B5EF4-FFF2-40B4-BE49-F238E27FC236}">
                  <a16:creationId xmlns:a16="http://schemas.microsoft.com/office/drawing/2014/main" id="{52BDC836-C19D-1E58-C298-68D3BA43D9AD}"/>
                </a:ext>
              </a:extLst>
            </p:cNvPr>
            <p:cNvCxnSpPr>
              <a:cxnSpLocks/>
            </p:cNvCxnSpPr>
            <p:nvPr/>
          </p:nvCxnSpPr>
          <p:spPr>
            <a:xfrm>
              <a:off x="0" y="570909"/>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4338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6445</TotalTime>
  <Words>2706</Words>
  <Application>Microsoft Office PowerPoint</Application>
  <PresentationFormat>Widescreen</PresentationFormat>
  <Paragraphs>343</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Segoe UI Historic</vt:lpstr>
      <vt:lpstr>Office Theme</vt:lpstr>
      <vt:lpstr>Expert UX review of ebay</vt:lpstr>
      <vt:lpstr>PowerPoint Presentation</vt:lpstr>
      <vt:lpstr>Potential problems in the current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Strength</vt:lpstr>
      <vt:lpstr>PowerPoint Presentation</vt:lpstr>
      <vt:lpstr>Potential usability test plan</vt:lpstr>
      <vt:lpstr>PowerPoint Presentation</vt:lpstr>
      <vt:lpstr>PowerPoint Presentation</vt:lpstr>
      <vt:lpstr>PowerPoint Presentation</vt:lpstr>
      <vt:lpstr>Supplementary</vt:lpstr>
      <vt:lpstr>Supplementary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Jesper Fischer Ehmsen</dc:creator>
  <cp:lastModifiedBy>Jesper Fischer Ehmsen</cp:lastModifiedBy>
  <cp:revision>24</cp:revision>
  <dcterms:created xsi:type="dcterms:W3CDTF">2023-06-05T14:34:11Z</dcterms:created>
  <dcterms:modified xsi:type="dcterms:W3CDTF">2023-06-22T11:32:26Z</dcterms:modified>
</cp:coreProperties>
</file>